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343" r:id="rId3"/>
    <p:sldId id="344" r:id="rId4"/>
    <p:sldId id="277" r:id="rId5"/>
    <p:sldId id="286" r:id="rId6"/>
    <p:sldId id="276" r:id="rId7"/>
    <p:sldId id="322" r:id="rId8"/>
    <p:sldId id="323" r:id="rId9"/>
    <p:sldId id="324" r:id="rId10"/>
    <p:sldId id="325" r:id="rId11"/>
    <p:sldId id="306" r:id="rId12"/>
    <p:sldId id="281" r:id="rId13"/>
    <p:sldId id="280" r:id="rId14"/>
    <p:sldId id="279" r:id="rId15"/>
    <p:sldId id="282" r:id="rId16"/>
    <p:sldId id="307" r:id="rId17"/>
    <p:sldId id="256" r:id="rId18"/>
    <p:sldId id="265" r:id="rId19"/>
    <p:sldId id="266" r:id="rId20"/>
    <p:sldId id="257" r:id="rId21"/>
    <p:sldId id="258" r:id="rId22"/>
    <p:sldId id="259" r:id="rId23"/>
    <p:sldId id="262" r:id="rId24"/>
    <p:sldId id="261" r:id="rId25"/>
    <p:sldId id="260" r:id="rId26"/>
    <p:sldId id="263" r:id="rId28"/>
    <p:sldId id="264" r:id="rId29"/>
    <p:sldId id="267" r:id="rId30"/>
    <p:sldId id="278" r:id="rId31"/>
    <p:sldId id="283"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FBBB1"/>
    <a:srgbClr val="74C5AF"/>
    <a:srgbClr val="FA8304"/>
    <a:srgbClr val="4FC08D"/>
    <a:srgbClr val="1D365D"/>
    <a:srgbClr val="1F4E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notesMaster" Target="notesMasters/notesMaster1.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9.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9.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9.jpeg"/></Relationships>
</file>

<file path=ppt/slides/_rels/slide4.xml.rels><?xml version="1.0" encoding="UTF-8" standalone="yes"?>
<Relationships xmlns="http://schemas.openxmlformats.org/package/2006/relationships"><Relationship Id="rId9" Type="http://schemas.openxmlformats.org/officeDocument/2006/relationships/image" Target="../media/image14.png"/><Relationship Id="rId8" Type="http://schemas.openxmlformats.org/officeDocument/2006/relationships/image" Target="../media/image13.png"/><Relationship Id="rId7" Type="http://schemas.openxmlformats.org/officeDocument/2006/relationships/image" Target="../media/image8.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6.png"/><Relationship Id="rId2" Type="http://schemas.openxmlformats.org/officeDocument/2006/relationships/image" Target="../media/image5.png"/><Relationship Id="rId10" Type="http://schemas.openxmlformats.org/officeDocument/2006/relationships/slideLayout" Target="../slideLayouts/slideLayout1.xml"/><Relationship Id="rId1" Type="http://schemas.openxmlformats.org/officeDocument/2006/relationships/image" Target="../media/image9.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9.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pic>
        <p:nvPicPr>
          <p:cNvPr id="6" name="图片 5" descr="logots"/>
          <p:cNvPicPr>
            <a:picLocks noChangeAspect="1"/>
          </p:cNvPicPr>
          <p:nvPr/>
        </p:nvPicPr>
        <p:blipFill>
          <a:blip r:embed="rId2"/>
          <a:stretch>
            <a:fillRect/>
          </a:stretch>
        </p:blipFill>
        <p:spPr>
          <a:xfrm>
            <a:off x="3025775" y="935990"/>
            <a:ext cx="5794375" cy="4339590"/>
          </a:xfrm>
          <a:prstGeom prst="rect">
            <a:avLst/>
          </a:prstGeom>
        </p:spPr>
      </p:pic>
      <p:sp>
        <p:nvSpPr>
          <p:cNvPr id="7" name="文本框 6"/>
          <p:cNvSpPr txBox="1"/>
          <p:nvPr/>
        </p:nvSpPr>
        <p:spPr>
          <a:xfrm>
            <a:off x="3674110" y="5993130"/>
            <a:ext cx="4497705" cy="368300"/>
          </a:xfrm>
          <a:prstGeom prst="rect">
            <a:avLst/>
          </a:prstGeom>
          <a:noFill/>
        </p:spPr>
        <p:txBody>
          <a:bodyPr wrap="none" rtlCol="0">
            <a:spAutoFit/>
          </a:bodyPr>
          <a:p>
            <a:pPr algn="l"/>
            <a:r>
              <a:rPr lang="zh-CN" altLang="en-US">
                <a:solidFill>
                  <a:srgbClr val="74C5AF"/>
                </a:solidFill>
              </a:rPr>
              <a:t>Copyright © 2017 xinyi-移动产品部.前端小组</a:t>
            </a:r>
            <a:endParaRPr lang="zh-CN" altLang="en-US">
              <a:solidFill>
                <a:srgbClr val="74C5A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423545" y="461645"/>
            <a:ext cx="9884410" cy="6185535"/>
          </a:xfrm>
          <a:prstGeom prst="rect">
            <a:avLst/>
          </a:prstGeom>
          <a:noFill/>
        </p:spPr>
        <p:txBody>
          <a:bodyPr wrap="none" rtlCol="0">
            <a:spAutoFit/>
          </a:bodyPr>
          <a:p>
            <a:pPr algn="l"/>
            <a:r>
              <a:rPr lang="zh-CN" altLang="en-US"/>
              <a:t>:first-child 选择某个元素的第一个子元素；</a:t>
            </a:r>
            <a:endParaRPr lang="zh-CN" altLang="en-US"/>
          </a:p>
          <a:p>
            <a:pPr algn="l"/>
            <a:endParaRPr lang="zh-CN" altLang="en-US"/>
          </a:p>
          <a:p>
            <a:pPr algn="l"/>
            <a:r>
              <a:rPr lang="zh-CN" altLang="en-US"/>
              <a:t>:last-child 选择某个元素的最后一个子元素；</a:t>
            </a:r>
            <a:endParaRPr lang="zh-CN" altLang="en-US"/>
          </a:p>
          <a:p>
            <a:pPr algn="l"/>
            <a:endParaRPr lang="zh-CN" altLang="en-US"/>
          </a:p>
          <a:p>
            <a:pPr algn="l"/>
            <a:r>
              <a:rPr lang="zh-CN" altLang="en-US"/>
              <a:t>:nth-child() 选择某个元素的一个或多个特定的子元素；</a:t>
            </a:r>
            <a:endParaRPr lang="zh-CN" altLang="en-US"/>
          </a:p>
          <a:p>
            <a:pPr algn="l"/>
            <a:endParaRPr lang="zh-CN" altLang="en-US"/>
          </a:p>
          <a:p>
            <a:pPr algn="l"/>
            <a:r>
              <a:rPr lang="zh-CN" altLang="en-US"/>
              <a:t>:nth-last-child() 选择某个元素的一个或多个特定的子元素，从这个元素的最后一个子元素开始算；</a:t>
            </a:r>
            <a:endParaRPr lang="zh-CN" altLang="en-US"/>
          </a:p>
          <a:p>
            <a:pPr algn="l"/>
            <a:endParaRPr lang="zh-CN" altLang="en-US"/>
          </a:p>
          <a:p>
            <a:pPr algn="l"/>
            <a:r>
              <a:rPr lang="zh-CN" altLang="en-US"/>
              <a:t>:nth-of-type() 选择指定的元素；</a:t>
            </a:r>
            <a:endParaRPr lang="zh-CN" altLang="en-US"/>
          </a:p>
          <a:p>
            <a:pPr algn="l"/>
            <a:endParaRPr lang="zh-CN" altLang="en-US"/>
          </a:p>
          <a:p>
            <a:pPr algn="l"/>
            <a:r>
              <a:rPr lang="zh-CN" altLang="en-US"/>
              <a:t>:nth-last-of-type() 选择指定的元素，从元素的最后一个开始计算；</a:t>
            </a:r>
            <a:endParaRPr lang="zh-CN" altLang="en-US"/>
          </a:p>
          <a:p>
            <a:pPr algn="l"/>
            <a:endParaRPr lang="zh-CN" altLang="en-US"/>
          </a:p>
          <a:p>
            <a:pPr algn="l"/>
            <a:r>
              <a:rPr lang="zh-CN" altLang="en-US"/>
              <a:t>:first-of-type 选择一个上级元素下的第一个同类子元素；</a:t>
            </a:r>
            <a:endParaRPr lang="zh-CN" altLang="en-US"/>
          </a:p>
          <a:p>
            <a:pPr algn="l"/>
            <a:endParaRPr lang="zh-CN" altLang="en-US"/>
          </a:p>
          <a:p>
            <a:pPr algn="l"/>
            <a:r>
              <a:rPr lang="zh-CN" altLang="en-US"/>
              <a:t>:last-of-type 选择一个上级元素的最后一个同类子元素；</a:t>
            </a:r>
            <a:endParaRPr lang="zh-CN" altLang="en-US"/>
          </a:p>
          <a:p>
            <a:pPr algn="l"/>
            <a:endParaRPr lang="zh-CN" altLang="en-US"/>
          </a:p>
          <a:p>
            <a:pPr algn="l"/>
            <a:r>
              <a:rPr lang="zh-CN" altLang="en-US"/>
              <a:t>:only-child 选择的元素是它的父元素的唯一一个了元素；</a:t>
            </a:r>
            <a:endParaRPr lang="zh-CN" altLang="en-US"/>
          </a:p>
          <a:p>
            <a:pPr algn="l"/>
            <a:endParaRPr lang="zh-CN" altLang="en-US"/>
          </a:p>
          <a:p>
            <a:pPr algn="l"/>
            <a:r>
              <a:rPr lang="zh-CN" altLang="en-US"/>
              <a:t>:only-of-type 选择一个元素是它的上级元素的唯一一个相同类型的子元素；</a:t>
            </a:r>
            <a:endParaRPr lang="zh-CN" altLang="en-US"/>
          </a:p>
          <a:p>
            <a:pPr algn="l"/>
            <a:endParaRPr lang="zh-CN" altLang="en-US"/>
          </a:p>
          <a:p>
            <a:pPr algn="l"/>
            <a:r>
              <a:rPr lang="zh-CN" altLang="en-US"/>
              <a:t>:empty 选择的元素里面没有任何内容。</a:t>
            </a:r>
            <a:endParaRPr lang="zh-CN" altLang="en-US"/>
          </a:p>
          <a:p>
            <a:pPr algn="l"/>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2856230" y="1191895"/>
            <a:ext cx="5669280" cy="829945"/>
          </a:xfrm>
          <a:prstGeom prst="rect">
            <a:avLst/>
          </a:prstGeom>
          <a:noFill/>
        </p:spPr>
        <p:txBody>
          <a:bodyPr wrap="none" rtlCol="0">
            <a:spAutoFit/>
          </a:bodyPr>
          <a:p>
            <a:r>
              <a:rPr lang="zh-CN" altLang="en-US" sz="4800" b="1">
                <a:latin typeface="微软雅黑" panose="020B0503020204020204" charset="-122"/>
                <a:ea typeface="微软雅黑" panose="020B0503020204020204" charset="-122"/>
              </a:rPr>
              <a:t>为啥用到字体图标？</a:t>
            </a:r>
            <a:endParaRPr lang="zh-CN" altLang="en-US" sz="4800" b="1">
              <a:latin typeface="微软雅黑" panose="020B0503020204020204" charset="-122"/>
              <a:ea typeface="微软雅黑" panose="020B0503020204020204" charset="-122"/>
            </a:endParaRPr>
          </a:p>
        </p:txBody>
      </p:sp>
      <p:sp>
        <p:nvSpPr>
          <p:cNvPr id="12" name="文本框 11"/>
          <p:cNvSpPr txBox="1"/>
          <p:nvPr/>
        </p:nvSpPr>
        <p:spPr>
          <a:xfrm>
            <a:off x="1064260" y="2600960"/>
            <a:ext cx="9555480" cy="922020"/>
          </a:xfrm>
          <a:prstGeom prst="rect">
            <a:avLst/>
          </a:prstGeom>
          <a:noFill/>
        </p:spPr>
        <p:txBody>
          <a:bodyPr wrap="none" rtlCol="0">
            <a:spAutoFit/>
          </a:bodyPr>
          <a:p>
            <a:pPr algn="l"/>
            <a:r>
              <a:rPr lang="zh-CN" altLang="en-US"/>
              <a:t>位图图片不能很好地进行缩放，当图片进行放大时会失真（即变模糊），当图片进行缩小时就</a:t>
            </a:r>
            <a:endParaRPr lang="zh-CN" altLang="en-US"/>
          </a:p>
          <a:p>
            <a:pPr algn="l"/>
            <a:r>
              <a:rPr lang="zh-CN" altLang="en-US"/>
              <a:t>会浪费掉像素。而且加载每一张图片都需要一次“http请求”，因此也拖慢了整个加载页面的</a:t>
            </a:r>
            <a:endParaRPr lang="zh-CN" altLang="en-US"/>
          </a:p>
          <a:p>
            <a:pPr algn="l"/>
            <a:r>
              <a:rPr lang="zh-CN" altLang="en-US"/>
              <a:t>时间。另外，要是没有图片编辑器（软件）的话就很难对图片进行编辑、处理等操作。</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751840" y="1532255"/>
            <a:ext cx="11280140" cy="4799965"/>
          </a:xfrm>
          <a:prstGeom prst="rect">
            <a:avLst/>
          </a:prstGeom>
          <a:noFill/>
        </p:spPr>
        <p:txBody>
          <a:bodyPr wrap="square" rtlCol="0" anchor="t">
            <a:spAutoFit/>
          </a:bodyPr>
          <a:p>
            <a:r>
              <a:rPr lang="en-US" altLang="zh-CN"/>
              <a:t>→ 	</a:t>
            </a:r>
            <a:r>
              <a:rPr lang="zh-CN" altLang="en-US"/>
              <a:t>很容易任意地缩放；</a:t>
            </a:r>
            <a:endParaRPr lang="zh-CN" altLang="en-US"/>
          </a:p>
          <a:p>
            <a:endParaRPr lang="en-US" altLang="zh-CN">
              <a:sym typeface="+mn-ea"/>
            </a:endParaRPr>
          </a:p>
          <a:p>
            <a:r>
              <a:rPr lang="en-US" altLang="zh-CN">
                <a:sym typeface="+mn-ea"/>
              </a:rPr>
              <a:t>→ 	</a:t>
            </a:r>
            <a:r>
              <a:rPr lang="zh-CN" altLang="en-US"/>
              <a:t>很容易地改变颜色；</a:t>
            </a:r>
            <a:endParaRPr lang="zh-CN" altLang="en-US"/>
          </a:p>
          <a:p>
            <a:endParaRPr lang="en-US" altLang="zh-CN">
              <a:sym typeface="+mn-ea"/>
            </a:endParaRPr>
          </a:p>
          <a:p>
            <a:r>
              <a:rPr lang="en-US" altLang="zh-CN">
                <a:sym typeface="+mn-ea"/>
              </a:rPr>
              <a:t>→	 </a:t>
            </a:r>
            <a:r>
              <a:rPr lang="zh-CN" altLang="en-US"/>
              <a:t>很容易地产生阴影；</a:t>
            </a:r>
            <a:endParaRPr lang="zh-CN" altLang="en-US"/>
          </a:p>
          <a:p>
            <a:endParaRPr lang="en-US" altLang="zh-CN">
              <a:sym typeface="+mn-ea"/>
            </a:endParaRPr>
          </a:p>
          <a:p>
            <a:r>
              <a:rPr lang="en-US" altLang="zh-CN">
                <a:sym typeface="+mn-ea"/>
              </a:rPr>
              <a:t>→ 	</a:t>
            </a:r>
            <a:r>
              <a:rPr lang="zh-CN" altLang="en-US"/>
              <a:t>可以拥有透明效果；</a:t>
            </a:r>
            <a:endParaRPr lang="zh-CN" altLang="en-US"/>
          </a:p>
          <a:p>
            <a:endParaRPr lang="en-US" altLang="zh-CN">
              <a:sym typeface="+mn-ea"/>
            </a:endParaRPr>
          </a:p>
          <a:p>
            <a:r>
              <a:rPr lang="en-US" altLang="zh-CN">
                <a:sym typeface="+mn-ea"/>
              </a:rPr>
              <a:t>→ 	</a:t>
            </a:r>
            <a:r>
              <a:rPr lang="zh-CN" altLang="en-US"/>
              <a:t>一般来说，有先进的浏览器支持；</a:t>
            </a:r>
            <a:endParaRPr lang="zh-CN" altLang="en-US"/>
          </a:p>
          <a:p>
            <a:endParaRPr lang="en-US" altLang="zh-CN">
              <a:sym typeface="+mn-ea"/>
            </a:endParaRPr>
          </a:p>
          <a:p>
            <a:r>
              <a:rPr lang="en-US" altLang="zh-CN">
                <a:sym typeface="+mn-ea"/>
              </a:rPr>
              <a:t>→ 	</a:t>
            </a:r>
            <a:r>
              <a:rPr lang="zh-CN" altLang="en-US"/>
              <a:t>可以使用CSS来装饰（可以得到CSS很好支持）；</a:t>
            </a:r>
            <a:endParaRPr lang="zh-CN" altLang="en-US"/>
          </a:p>
          <a:p>
            <a:endParaRPr lang="en-US" altLang="zh-CN">
              <a:sym typeface="+mn-ea"/>
            </a:endParaRPr>
          </a:p>
          <a:p>
            <a:r>
              <a:rPr lang="en-US" altLang="zh-CN">
                <a:sym typeface="+mn-ea"/>
              </a:rPr>
              <a:t>→ 	</a:t>
            </a:r>
            <a:r>
              <a:rPr lang="zh-CN" altLang="en-US"/>
              <a:t>可以快速转化形态（做出一些变化，如 :hover等）；</a:t>
            </a:r>
            <a:endParaRPr lang="zh-CN" altLang="en-US"/>
          </a:p>
          <a:p>
            <a:endParaRPr lang="en-US" altLang="zh-CN">
              <a:sym typeface="+mn-ea"/>
            </a:endParaRPr>
          </a:p>
          <a:p>
            <a:r>
              <a:rPr lang="en-US" altLang="zh-CN">
                <a:sym typeface="+mn-ea"/>
              </a:rPr>
              <a:t>→ 	</a:t>
            </a:r>
            <a:r>
              <a:rPr lang="zh-CN" altLang="en-US"/>
              <a:t>可以做出跟图片一样可以做的事情（改变透明度、旋转度，等）；</a:t>
            </a:r>
            <a:endParaRPr lang="zh-CN" altLang="en-US"/>
          </a:p>
          <a:p>
            <a:endParaRPr lang="en-US" altLang="zh-CN">
              <a:sym typeface="+mn-ea"/>
            </a:endParaRPr>
          </a:p>
          <a:p>
            <a:r>
              <a:rPr lang="en-US" altLang="zh-CN">
                <a:sym typeface="+mn-ea"/>
              </a:rPr>
              <a:t>→ 	</a:t>
            </a:r>
            <a:r>
              <a:rPr lang="zh-CN" altLang="en-US"/>
              <a:t>本身体积更小，但携带的信息并没有削减。</a:t>
            </a:r>
            <a:endParaRPr lang="zh-CN" altLang="en-US"/>
          </a:p>
        </p:txBody>
      </p:sp>
      <p:sp>
        <p:nvSpPr>
          <p:cNvPr id="7" name="文本框 6"/>
          <p:cNvSpPr txBox="1"/>
          <p:nvPr/>
        </p:nvSpPr>
        <p:spPr>
          <a:xfrm>
            <a:off x="650875" y="484505"/>
            <a:ext cx="5669280" cy="829945"/>
          </a:xfrm>
          <a:prstGeom prst="rect">
            <a:avLst/>
          </a:prstGeom>
          <a:noFill/>
        </p:spPr>
        <p:txBody>
          <a:bodyPr wrap="none" rtlCol="0">
            <a:spAutoFit/>
          </a:bodyPr>
          <a:p>
            <a:r>
              <a:rPr lang="zh-CN" altLang="en-US" sz="4800" b="1">
                <a:latin typeface="微软雅黑" panose="020B0503020204020204" charset="-122"/>
                <a:ea typeface="微软雅黑" panose="020B0503020204020204" charset="-122"/>
              </a:rPr>
              <a:t>为啥用到字体图标？</a:t>
            </a:r>
            <a:endParaRPr lang="zh-CN" altLang="en-US" sz="4800" b="1">
              <a:latin typeface="微软雅黑" panose="020B0503020204020204" charset="-122"/>
              <a:ea typeface="微软雅黑" panose="020B050302020402020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452755" y="210185"/>
            <a:ext cx="3853815" cy="1322070"/>
          </a:xfrm>
          <a:prstGeom prst="rect">
            <a:avLst/>
          </a:prstGeom>
          <a:noFill/>
        </p:spPr>
        <p:txBody>
          <a:bodyPr wrap="none" rtlCol="0">
            <a:spAutoFit/>
          </a:bodyPr>
          <a:p>
            <a:r>
              <a:rPr lang="en-US" altLang="zh-CN" sz="8000" b="1"/>
              <a:t>IconFont</a:t>
            </a:r>
            <a:endParaRPr lang="en-US" altLang="zh-CN" sz="8000" b="1"/>
          </a:p>
        </p:txBody>
      </p:sp>
      <p:sp>
        <p:nvSpPr>
          <p:cNvPr id="5" name="文本框 4"/>
          <p:cNvSpPr txBox="1"/>
          <p:nvPr/>
        </p:nvSpPr>
        <p:spPr>
          <a:xfrm>
            <a:off x="4166235" y="210185"/>
            <a:ext cx="486410" cy="829945"/>
          </a:xfrm>
          <a:prstGeom prst="rect">
            <a:avLst/>
          </a:prstGeom>
          <a:noFill/>
        </p:spPr>
        <p:txBody>
          <a:bodyPr wrap="none" rtlCol="0">
            <a:spAutoFit/>
          </a:bodyPr>
          <a:p>
            <a:r>
              <a:rPr lang="en-US" altLang="zh-CN" sz="4800" b="1">
                <a:solidFill>
                  <a:srgbClr val="FA8304"/>
                </a:solidFill>
              </a:rPr>
              <a:t>+</a:t>
            </a:r>
            <a:endParaRPr lang="en-US" altLang="zh-CN" sz="4800" b="1">
              <a:solidFill>
                <a:srgbClr val="FA8304"/>
              </a:solidFill>
            </a:endParaRPr>
          </a:p>
        </p:txBody>
      </p:sp>
      <p:sp>
        <p:nvSpPr>
          <p:cNvPr id="6" name="文本框 5"/>
          <p:cNvSpPr txBox="1"/>
          <p:nvPr/>
        </p:nvSpPr>
        <p:spPr>
          <a:xfrm>
            <a:off x="536575" y="1308100"/>
            <a:ext cx="2381250" cy="368300"/>
          </a:xfrm>
          <a:prstGeom prst="rect">
            <a:avLst/>
          </a:prstGeom>
          <a:noFill/>
        </p:spPr>
        <p:txBody>
          <a:bodyPr wrap="none" rtlCol="0">
            <a:spAutoFit/>
          </a:bodyPr>
          <a:p>
            <a:pPr algn="l"/>
            <a:r>
              <a:rPr lang="zh-CN" altLang="en-US"/>
              <a:t>http://www.iconfont.cn</a:t>
            </a:r>
            <a:endParaRPr lang="zh-CN" altLang="en-US"/>
          </a:p>
        </p:txBody>
      </p:sp>
      <p:sp>
        <p:nvSpPr>
          <p:cNvPr id="7" name="文本框 6"/>
          <p:cNvSpPr txBox="1"/>
          <p:nvPr/>
        </p:nvSpPr>
        <p:spPr>
          <a:xfrm>
            <a:off x="541020" y="1950085"/>
            <a:ext cx="7736840" cy="1198880"/>
          </a:xfrm>
          <a:prstGeom prst="rect">
            <a:avLst/>
          </a:prstGeom>
          <a:noFill/>
        </p:spPr>
        <p:txBody>
          <a:bodyPr wrap="none" rtlCol="0">
            <a:spAutoFit/>
          </a:bodyPr>
          <a:p>
            <a:pPr algn="l"/>
            <a:r>
              <a:rPr lang="zh-CN" altLang="en-US">
                <a:latin typeface="微软雅黑" panose="020B0503020204020204" charset="-122"/>
                <a:ea typeface="微软雅黑" panose="020B0503020204020204" charset="-122"/>
              </a:rPr>
              <a:t>阿里妈妈MUX倾力打造的矢量图标管理、交流平台。</a:t>
            </a:r>
            <a:endParaRPr lang="zh-CN" altLang="en-US">
              <a:latin typeface="微软雅黑" panose="020B0503020204020204" charset="-122"/>
              <a:ea typeface="微软雅黑" panose="020B0503020204020204" charset="-122"/>
            </a:endParaRPr>
          </a:p>
          <a:p>
            <a:pPr algn="l"/>
            <a:endParaRPr lang="zh-CN" altLang="en-US">
              <a:latin typeface="微软雅黑" panose="020B0503020204020204" charset="-122"/>
              <a:ea typeface="微软雅黑" panose="020B0503020204020204" charset="-122"/>
            </a:endParaRPr>
          </a:p>
          <a:p>
            <a:pPr algn="l"/>
            <a:r>
              <a:rPr lang="zh-CN" altLang="en-US">
                <a:latin typeface="微软雅黑" panose="020B0503020204020204" charset="-122"/>
                <a:ea typeface="微软雅黑" panose="020B0503020204020204" charset="-122"/>
              </a:rPr>
              <a:t>设计师将图标上传到Iconfont平台，用户可以自定义下载多种格式的icon，</a:t>
            </a:r>
            <a:endParaRPr lang="zh-CN" altLang="en-US">
              <a:latin typeface="微软雅黑" panose="020B0503020204020204" charset="-122"/>
              <a:ea typeface="微软雅黑" panose="020B0503020204020204" charset="-122"/>
            </a:endParaRPr>
          </a:p>
          <a:p>
            <a:pPr algn="l"/>
            <a:r>
              <a:rPr lang="zh-CN" altLang="en-US">
                <a:latin typeface="微软雅黑" panose="020B0503020204020204" charset="-122"/>
                <a:ea typeface="微软雅黑" panose="020B0503020204020204" charset="-122"/>
              </a:rPr>
              <a:t>平台也可将图标转换为字体，便于前端工程师自由调整与调用。</a:t>
            </a:r>
            <a:endParaRPr lang="zh-CN" altLang="en-US">
              <a:latin typeface="微软雅黑" panose="020B0503020204020204" charset="-122"/>
              <a:ea typeface="微软雅黑" panose="020B0503020204020204"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423545" y="253365"/>
            <a:ext cx="3287395" cy="1106805"/>
          </a:xfrm>
          <a:prstGeom prst="rect">
            <a:avLst/>
          </a:prstGeom>
          <a:noFill/>
        </p:spPr>
        <p:txBody>
          <a:bodyPr wrap="none" rtlCol="0">
            <a:spAutoFit/>
          </a:bodyPr>
          <a:p>
            <a:pPr algn="l"/>
            <a:r>
              <a:rPr lang="zh-CN" altLang="en-US" sz="6600" b="1"/>
              <a:t>IcoMoon</a:t>
            </a:r>
            <a:endParaRPr lang="zh-CN" altLang="en-US" sz="6600" b="1"/>
          </a:p>
        </p:txBody>
      </p:sp>
      <p:sp>
        <p:nvSpPr>
          <p:cNvPr id="5" name="文本框 4"/>
          <p:cNvSpPr txBox="1"/>
          <p:nvPr/>
        </p:nvSpPr>
        <p:spPr>
          <a:xfrm>
            <a:off x="508635" y="1187450"/>
            <a:ext cx="2027555" cy="368300"/>
          </a:xfrm>
          <a:prstGeom prst="rect">
            <a:avLst/>
          </a:prstGeom>
          <a:noFill/>
        </p:spPr>
        <p:txBody>
          <a:bodyPr wrap="none" rtlCol="0">
            <a:spAutoFit/>
          </a:bodyPr>
          <a:p>
            <a:pPr algn="l"/>
            <a:r>
              <a:rPr lang="zh-CN" altLang="en-US"/>
              <a:t>https://icomoon.io/</a:t>
            </a:r>
            <a:endParaRPr lang="zh-CN" altLang="en-US"/>
          </a:p>
        </p:txBody>
      </p:sp>
      <p:sp>
        <p:nvSpPr>
          <p:cNvPr id="6" name="文本框 5"/>
          <p:cNvSpPr txBox="1"/>
          <p:nvPr/>
        </p:nvSpPr>
        <p:spPr>
          <a:xfrm>
            <a:off x="508635" y="2092325"/>
            <a:ext cx="2727325" cy="645160"/>
          </a:xfrm>
          <a:prstGeom prst="rect">
            <a:avLst/>
          </a:prstGeom>
          <a:noFill/>
        </p:spPr>
        <p:txBody>
          <a:bodyPr wrap="none" rtlCol="0">
            <a:spAutoFit/>
          </a:bodyPr>
          <a:p>
            <a:pPr algn="l"/>
            <a:r>
              <a:rPr lang="zh-CN" altLang="en-US"/>
              <a:t>Pixel Perfect Icon Solutions </a:t>
            </a:r>
            <a:endParaRPr lang="zh-CN" altLang="en-US"/>
          </a:p>
          <a:p>
            <a:pPr algn="l"/>
            <a:r>
              <a:rPr lang="zh-CN" altLang="en-US"/>
              <a:t>像素图标完美解决方案</a:t>
            </a: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D365D"/>
        </a:solidFill>
        <a:effectLst/>
      </p:bgPr>
    </p:bg>
    <p:spTree>
      <p:nvGrpSpPr>
        <p:cNvPr id="1" name=""/>
        <p:cNvGrpSpPr/>
        <p:nvPr/>
      </p:nvGrpSpPr>
      <p:grpSpPr/>
      <p:pic>
        <p:nvPicPr>
          <p:cNvPr id="7" name="图片 6" descr="下载"/>
          <p:cNvPicPr>
            <a:picLocks noChangeAspect="1"/>
          </p:cNvPicPr>
          <p:nvPr/>
        </p:nvPicPr>
        <p:blipFill>
          <a:blip r:embed="rId1"/>
          <a:stretch>
            <a:fillRect/>
          </a:stretch>
        </p:blipFill>
        <p:spPr>
          <a:xfrm>
            <a:off x="2851785" y="1423670"/>
            <a:ext cx="6095365" cy="2685415"/>
          </a:xfrm>
          <a:prstGeom prst="rect">
            <a:avLst/>
          </a:prstGeom>
        </p:spPr>
      </p:pic>
      <p:sp>
        <p:nvSpPr>
          <p:cNvPr id="8" name="文本框 7"/>
          <p:cNvSpPr txBox="1"/>
          <p:nvPr/>
        </p:nvSpPr>
        <p:spPr>
          <a:xfrm>
            <a:off x="4104005" y="4244340"/>
            <a:ext cx="4106545" cy="678815"/>
          </a:xfrm>
          <a:prstGeom prst="rect">
            <a:avLst/>
          </a:prstGeom>
          <a:noFill/>
        </p:spPr>
        <p:txBody>
          <a:bodyPr wrap="square" rtlCol="0" anchor="t">
            <a:spAutoFit/>
          </a:bodyPr>
          <a:p>
            <a:r>
              <a:rPr lang="en-US" altLang="zh-CN" sz="3600">
                <a:solidFill>
                  <a:schemeClr val="bg1"/>
                </a:solidFill>
                <a:latin typeface="微软雅黑" panose="020B0503020204020204" charset="-122"/>
                <a:ea typeface="微软雅黑" panose="020B0503020204020204" charset="-122"/>
              </a:rPr>
              <a:t>- </a:t>
            </a:r>
            <a:r>
              <a:rPr lang="zh-CN" altLang="en-US" sz="3600">
                <a:solidFill>
                  <a:schemeClr val="bg1"/>
                </a:solidFill>
                <a:latin typeface="微软雅黑" panose="020B0503020204020204" charset="-122"/>
                <a:ea typeface="微软雅黑" panose="020B0503020204020204" charset="-122"/>
              </a:rPr>
              <a:t>基础语法详解 </a:t>
            </a:r>
            <a:r>
              <a:rPr lang="en-US" altLang="zh-CN" sz="3600">
                <a:solidFill>
                  <a:schemeClr val="bg1"/>
                </a:solidFill>
                <a:latin typeface="微软雅黑" panose="020B0503020204020204" charset="-122"/>
                <a:ea typeface="微软雅黑" panose="020B0503020204020204" charset="-122"/>
              </a:rPr>
              <a:t>-</a:t>
            </a:r>
            <a:endParaRPr lang="en-US" altLang="zh-CN" sz="3600">
              <a:solidFill>
                <a:schemeClr val="bg1"/>
              </a:solidFill>
              <a:latin typeface="微软雅黑" panose="020B0503020204020204" charset="-122"/>
              <a:ea typeface="微软雅黑" panose="020B050302020402020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标题 3"/>
          <p:cNvSpPr>
            <a:spLocks noGrp="1"/>
          </p:cNvSpPr>
          <p:nvPr>
            <p:ph type="title"/>
          </p:nvPr>
        </p:nvSpPr>
        <p:spPr>
          <a:xfrm>
            <a:off x="838200" y="328930"/>
            <a:ext cx="10515600" cy="1325563"/>
          </a:xfrm>
        </p:spPr>
        <p:txBody>
          <a:bodyPr/>
          <a:p>
            <a:r>
              <a:rPr lang="en-US" altLang="zh-CN">
                <a:latin typeface="微软雅黑" panose="020B0503020204020204" charset="-122"/>
                <a:ea typeface="微软雅黑" panose="020B0503020204020204" charset="-122"/>
              </a:rPr>
              <a:t>less </a:t>
            </a:r>
            <a:r>
              <a:rPr lang="zh-CN" altLang="en-US">
                <a:latin typeface="微软雅黑" panose="020B0503020204020204" charset="-122"/>
                <a:ea typeface="微软雅黑" panose="020B0503020204020204" charset="-122"/>
              </a:rPr>
              <a:t>安装与使用</a:t>
            </a:r>
            <a:r>
              <a:rPr lang="en-US" altLang="zh-CN">
                <a:latin typeface="微软雅黑" panose="020B0503020204020204" charset="-122"/>
                <a:ea typeface="微软雅黑" panose="020B0503020204020204" charset="-122"/>
              </a:rPr>
              <a:t>(</a:t>
            </a:r>
            <a:r>
              <a:rPr lang="zh-CN" altLang="zh-CN">
                <a:latin typeface="微软雅黑" panose="020B0503020204020204" charset="-122"/>
                <a:ea typeface="微软雅黑" panose="020B0503020204020204" charset="-122"/>
              </a:rPr>
              <a:t>一</a:t>
            </a:r>
            <a:r>
              <a:rPr lang="en-US" altLang="zh-CN">
                <a:latin typeface="微软雅黑" panose="020B0503020204020204" charset="-122"/>
                <a:ea typeface="微软雅黑" panose="020B0503020204020204" charset="-122"/>
              </a:rPr>
              <a:t>)</a:t>
            </a:r>
            <a:endParaRPr lang="en-US" altLang="zh-CN">
              <a:latin typeface="微软雅黑" panose="020B0503020204020204" charset="-122"/>
              <a:ea typeface="微软雅黑" panose="020B0503020204020204" charset="-122"/>
            </a:endParaRPr>
          </a:p>
        </p:txBody>
      </p:sp>
      <p:sp>
        <p:nvSpPr>
          <p:cNvPr id="5" name="文本框 4"/>
          <p:cNvSpPr txBox="1"/>
          <p:nvPr/>
        </p:nvSpPr>
        <p:spPr>
          <a:xfrm>
            <a:off x="941705" y="1463675"/>
            <a:ext cx="8294370" cy="916940"/>
          </a:xfrm>
          <a:prstGeom prst="rect">
            <a:avLst/>
          </a:prstGeom>
          <a:noFill/>
        </p:spPr>
        <p:txBody>
          <a:bodyPr wrap="none" rtlCol="0">
            <a:spAutoFit/>
          </a:bodyPr>
          <a:p>
            <a:pPr algn="l"/>
            <a:r>
              <a:rPr lang="en-US" altLang="zh-CN"/>
              <a:t>1.npm</a:t>
            </a:r>
            <a:r>
              <a:rPr lang="zh-CN" altLang="en-US"/>
              <a:t>安装</a:t>
            </a:r>
            <a:endParaRPr lang="zh-CN" altLang="en-US"/>
          </a:p>
          <a:p>
            <a:pPr algn="l"/>
            <a:r>
              <a:rPr lang="zh-CN" altLang="en-US"/>
              <a:t>在服务器端最容易的安装方式就是通过 npm （node.js 的包管理器），方法如下：</a:t>
            </a:r>
            <a:endParaRPr lang="zh-CN" altLang="en-US"/>
          </a:p>
          <a:p>
            <a:pPr algn="l"/>
            <a:r>
              <a:rPr lang="en-US" altLang="zh-CN">
                <a:sym typeface="+mn-ea"/>
              </a:rPr>
              <a:t> </a:t>
            </a:r>
            <a:r>
              <a:rPr lang="zh-CN" altLang="en-US">
                <a:sym typeface="+mn-ea"/>
              </a:rPr>
              <a:t>$ npm install -g less </a:t>
            </a:r>
            <a:endParaRPr lang="zh-CN" altLang="en-US"/>
          </a:p>
        </p:txBody>
      </p:sp>
      <p:sp>
        <p:nvSpPr>
          <p:cNvPr id="6" name="文本框 5"/>
          <p:cNvSpPr txBox="1"/>
          <p:nvPr/>
        </p:nvSpPr>
        <p:spPr>
          <a:xfrm>
            <a:off x="518160" y="2058035"/>
            <a:ext cx="491490" cy="368300"/>
          </a:xfrm>
          <a:prstGeom prst="rect">
            <a:avLst/>
          </a:prstGeom>
          <a:noFill/>
        </p:spPr>
        <p:txBody>
          <a:bodyPr wrap="none" rtlCol="0">
            <a:spAutoFit/>
          </a:bodyPr>
          <a:p>
            <a:pPr algn="l"/>
            <a:r>
              <a:rPr lang="en-US" altLang="zh-CN"/>
              <a:t>     </a:t>
            </a:r>
            <a:r>
              <a:rPr lang="zh-CN" altLang="en-US"/>
              <a:t> </a:t>
            </a:r>
            <a:endParaRPr lang="zh-CN" altLang="en-US"/>
          </a:p>
        </p:txBody>
      </p:sp>
      <p:sp>
        <p:nvSpPr>
          <p:cNvPr id="10" name="文本框 9"/>
          <p:cNvSpPr txBox="1"/>
          <p:nvPr/>
        </p:nvSpPr>
        <p:spPr>
          <a:xfrm>
            <a:off x="941705" y="2598420"/>
            <a:ext cx="6195060" cy="916940"/>
          </a:xfrm>
          <a:prstGeom prst="rect">
            <a:avLst/>
          </a:prstGeom>
          <a:noFill/>
        </p:spPr>
        <p:txBody>
          <a:bodyPr wrap="none" rtlCol="0">
            <a:spAutoFit/>
          </a:bodyPr>
          <a:p>
            <a:pPr algn="l"/>
            <a:r>
              <a:rPr lang="en-US" altLang="zh-CN"/>
              <a:t>2.</a:t>
            </a:r>
            <a:r>
              <a:rPr lang="zh-CN" altLang="en-US"/>
              <a:t>命令行用法</a:t>
            </a:r>
            <a:endParaRPr lang="zh-CN" altLang="en-US"/>
          </a:p>
          <a:p>
            <a:pPr algn="l"/>
            <a:r>
              <a:rPr lang="zh-CN" altLang="en-US"/>
              <a:t>安装 Less 后，就可以在命令行上调用 Less 编译器了，如下：</a:t>
            </a:r>
            <a:endParaRPr lang="zh-CN" altLang="en-US"/>
          </a:p>
          <a:p>
            <a:pPr algn="l"/>
            <a:r>
              <a:rPr lang="zh-CN" altLang="en-US"/>
              <a:t>$ lessc styles.less</a:t>
            </a: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pic>
        <p:nvPicPr>
          <p:cNvPr id="9" name="图片 8" descr="screenshot"/>
          <p:cNvPicPr>
            <a:picLocks noChangeAspect="1"/>
          </p:cNvPicPr>
          <p:nvPr/>
        </p:nvPicPr>
        <p:blipFill>
          <a:blip r:embed="rId2"/>
          <a:stretch>
            <a:fillRect/>
          </a:stretch>
        </p:blipFill>
        <p:spPr>
          <a:xfrm>
            <a:off x="7289800" y="3646805"/>
            <a:ext cx="4464685" cy="2760980"/>
          </a:xfrm>
          <a:prstGeom prst="rect">
            <a:avLst/>
          </a:prstGeom>
        </p:spPr>
      </p:pic>
      <p:pic>
        <p:nvPicPr>
          <p:cNvPr id="8" name="图片 7" descr="bg-koala"/>
          <p:cNvPicPr>
            <a:picLocks noChangeAspect="1"/>
          </p:cNvPicPr>
          <p:nvPr/>
        </p:nvPicPr>
        <p:blipFill>
          <a:blip r:embed="rId3"/>
          <a:stretch>
            <a:fillRect/>
          </a:stretch>
        </p:blipFill>
        <p:spPr>
          <a:xfrm>
            <a:off x="9839325" y="2812415"/>
            <a:ext cx="1915160" cy="1408430"/>
          </a:xfrm>
          <a:prstGeom prst="rect">
            <a:avLst/>
          </a:prstGeom>
        </p:spPr>
      </p:pic>
      <p:sp>
        <p:nvSpPr>
          <p:cNvPr id="4" name="标题 3"/>
          <p:cNvSpPr>
            <a:spLocks noGrp="1"/>
          </p:cNvSpPr>
          <p:nvPr>
            <p:ph type="title"/>
          </p:nvPr>
        </p:nvSpPr>
        <p:spPr>
          <a:xfrm>
            <a:off x="400050" y="194310"/>
            <a:ext cx="10515600" cy="1325563"/>
          </a:xfrm>
        </p:spPr>
        <p:txBody>
          <a:bodyPr/>
          <a:p>
            <a:r>
              <a:rPr lang="en-US" altLang="zh-CN">
                <a:latin typeface="微软雅黑" panose="020B0503020204020204" charset="-122"/>
                <a:ea typeface="微软雅黑" panose="020B0503020204020204" charset="-122"/>
              </a:rPr>
              <a:t>less </a:t>
            </a:r>
            <a:r>
              <a:rPr lang="zh-CN" altLang="en-US">
                <a:latin typeface="微软雅黑" panose="020B0503020204020204" charset="-122"/>
                <a:ea typeface="微软雅黑" panose="020B0503020204020204" charset="-122"/>
              </a:rPr>
              <a:t>安装与使用（二）</a:t>
            </a:r>
            <a:endParaRPr lang="zh-CN" altLang="en-US">
              <a:latin typeface="微软雅黑" panose="020B0503020204020204" charset="-122"/>
              <a:ea typeface="微软雅黑" panose="020B0503020204020204" charset="-122"/>
            </a:endParaRPr>
          </a:p>
        </p:txBody>
      </p:sp>
      <p:sp>
        <p:nvSpPr>
          <p:cNvPr id="5" name="文本框 4"/>
          <p:cNvSpPr txBox="1"/>
          <p:nvPr/>
        </p:nvSpPr>
        <p:spPr>
          <a:xfrm>
            <a:off x="400050" y="2689225"/>
            <a:ext cx="3910330" cy="368300"/>
          </a:xfrm>
          <a:prstGeom prst="rect">
            <a:avLst/>
          </a:prstGeom>
          <a:noFill/>
        </p:spPr>
        <p:txBody>
          <a:bodyPr wrap="none" rtlCol="0">
            <a:spAutoFit/>
          </a:bodyPr>
          <a:p>
            <a:pPr algn="l"/>
            <a:r>
              <a:rPr lang="zh-CN" altLang="en-US"/>
              <a:t>工具下载地址： http://koala-app.com/</a:t>
            </a:r>
            <a:endParaRPr lang="zh-CN" altLang="en-US"/>
          </a:p>
        </p:txBody>
      </p:sp>
      <p:sp>
        <p:nvSpPr>
          <p:cNvPr id="6" name="文本框 5"/>
          <p:cNvSpPr txBox="1"/>
          <p:nvPr/>
        </p:nvSpPr>
        <p:spPr>
          <a:xfrm>
            <a:off x="400050" y="1801495"/>
            <a:ext cx="9322435" cy="642620"/>
          </a:xfrm>
          <a:prstGeom prst="rect">
            <a:avLst/>
          </a:prstGeom>
          <a:noFill/>
        </p:spPr>
        <p:txBody>
          <a:bodyPr wrap="none" rtlCol="0">
            <a:spAutoFit/>
          </a:bodyPr>
          <a:p>
            <a:pPr algn="l"/>
            <a:r>
              <a:rPr lang="zh-CN" altLang="en-US"/>
              <a:t>koala是一个前端预处理器语言图形编译工具，支持Less、Sass、Compass、CoffeeScript，</a:t>
            </a:r>
            <a:endParaRPr lang="zh-CN" altLang="en-US"/>
          </a:p>
          <a:p>
            <a:pPr algn="l"/>
            <a:r>
              <a:rPr lang="zh-CN" altLang="en-US"/>
              <a:t>帮助web开发者更高效地使用它们进行开发。跨平台运行，完美兼容windows、linux、mac。</a:t>
            </a:r>
            <a:endParaRPr lang="zh-CN" altLang="en-US"/>
          </a:p>
        </p:txBody>
      </p:sp>
      <p:sp>
        <p:nvSpPr>
          <p:cNvPr id="7" name="文本框 6"/>
          <p:cNvSpPr txBox="1"/>
          <p:nvPr/>
        </p:nvSpPr>
        <p:spPr>
          <a:xfrm>
            <a:off x="400050" y="1353820"/>
            <a:ext cx="1636395" cy="521970"/>
          </a:xfrm>
          <a:prstGeom prst="rect">
            <a:avLst/>
          </a:prstGeom>
          <a:noFill/>
        </p:spPr>
        <p:txBody>
          <a:bodyPr wrap="square" rtlCol="0">
            <a:spAutoFit/>
          </a:bodyPr>
          <a:p>
            <a:pPr algn="l"/>
            <a:r>
              <a:rPr lang="zh-CN" altLang="en-US" sz="2800">
                <a:sym typeface="+mn-ea"/>
              </a:rPr>
              <a:t>koala</a:t>
            </a:r>
            <a:endParaRPr lang="zh-CN" altLang="en-US" sz="28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a:xfrm>
            <a:off x="777875" y="340995"/>
            <a:ext cx="10515600" cy="1325563"/>
          </a:xfrm>
        </p:spPr>
        <p:txBody>
          <a:bodyPr/>
          <a:p>
            <a:r>
              <a:rPr lang="en-US" altLang="zh-CN">
                <a:latin typeface="微软雅黑" panose="020B0503020204020204" charset="-122"/>
                <a:ea typeface="微软雅黑" panose="020B0503020204020204" charset="-122"/>
              </a:rPr>
              <a:t>less</a:t>
            </a:r>
            <a:r>
              <a:rPr lang="zh-CN" altLang="en-US">
                <a:latin typeface="微软雅黑" panose="020B0503020204020204" charset="-122"/>
                <a:ea typeface="微软雅黑" panose="020B0503020204020204" charset="-122"/>
              </a:rPr>
              <a:t>的注释</a:t>
            </a:r>
            <a:endParaRPr lang="zh-CN" altLang="en-US">
              <a:latin typeface="微软雅黑" panose="020B0503020204020204" charset="-122"/>
              <a:ea typeface="微软雅黑" panose="020B0503020204020204" charset="-122"/>
            </a:endParaRPr>
          </a:p>
        </p:txBody>
      </p:sp>
      <p:sp>
        <p:nvSpPr>
          <p:cNvPr id="4" name="文本框 3"/>
          <p:cNvSpPr txBox="1"/>
          <p:nvPr/>
        </p:nvSpPr>
        <p:spPr>
          <a:xfrm>
            <a:off x="838200" y="1455420"/>
            <a:ext cx="4951095" cy="368300"/>
          </a:xfrm>
          <a:prstGeom prst="rect">
            <a:avLst/>
          </a:prstGeom>
          <a:noFill/>
        </p:spPr>
        <p:txBody>
          <a:bodyPr wrap="square" rtlCol="0">
            <a:spAutoFit/>
          </a:bodyPr>
          <a:p>
            <a:pPr algn="l"/>
            <a:r>
              <a:rPr lang="zh-CN" altLang="en-US"/>
              <a:t>CSS 形式的注释在 LESS 中是依然保留的:</a:t>
            </a:r>
            <a:endParaRPr lang="zh-CN" altLang="en-US"/>
          </a:p>
        </p:txBody>
      </p:sp>
      <p:sp>
        <p:nvSpPr>
          <p:cNvPr id="5" name="文本框 4"/>
          <p:cNvSpPr txBox="1"/>
          <p:nvPr/>
        </p:nvSpPr>
        <p:spPr>
          <a:xfrm>
            <a:off x="1101090" y="1823720"/>
            <a:ext cx="3821430" cy="642620"/>
          </a:xfrm>
          <a:prstGeom prst="rect">
            <a:avLst/>
          </a:prstGeom>
          <a:noFill/>
        </p:spPr>
        <p:txBody>
          <a:bodyPr wrap="square" rtlCol="0">
            <a:spAutoFit/>
          </a:bodyPr>
          <a:p>
            <a:r>
              <a:rPr lang="zh-CN" altLang="en-US"/>
              <a:t>/* Hello, I'm a CSS-style comment */</a:t>
            </a:r>
            <a:endParaRPr lang="zh-CN" altLang="en-US"/>
          </a:p>
          <a:p>
            <a:r>
              <a:rPr lang="zh-CN" altLang="en-US"/>
              <a:t>.class { color: black }</a:t>
            </a:r>
            <a:endParaRPr lang="zh-CN" altLang="en-US"/>
          </a:p>
        </p:txBody>
      </p:sp>
      <p:sp>
        <p:nvSpPr>
          <p:cNvPr id="6" name="文本框 5"/>
          <p:cNvSpPr txBox="1"/>
          <p:nvPr/>
        </p:nvSpPr>
        <p:spPr>
          <a:xfrm>
            <a:off x="903605" y="3107690"/>
            <a:ext cx="6739255" cy="368300"/>
          </a:xfrm>
          <a:prstGeom prst="rect">
            <a:avLst/>
          </a:prstGeom>
          <a:noFill/>
        </p:spPr>
        <p:txBody>
          <a:bodyPr wrap="none" rtlCol="0">
            <a:spAutoFit/>
          </a:bodyPr>
          <a:p>
            <a:pPr algn="l"/>
            <a:r>
              <a:rPr lang="zh-CN" altLang="en-US"/>
              <a:t>LESS 同样也支持双斜线的注释, 但是编译成 CSS 的时候自动过滤掉:</a:t>
            </a:r>
            <a:endParaRPr lang="zh-CN" altLang="en-US"/>
          </a:p>
        </p:txBody>
      </p:sp>
      <p:sp>
        <p:nvSpPr>
          <p:cNvPr id="7" name="文本框 6"/>
          <p:cNvSpPr txBox="1"/>
          <p:nvPr/>
        </p:nvSpPr>
        <p:spPr>
          <a:xfrm>
            <a:off x="1134745" y="3457575"/>
            <a:ext cx="5321300" cy="642620"/>
          </a:xfrm>
          <a:prstGeom prst="rect">
            <a:avLst/>
          </a:prstGeom>
          <a:noFill/>
        </p:spPr>
        <p:txBody>
          <a:bodyPr wrap="none" rtlCol="0">
            <a:spAutoFit/>
          </a:bodyPr>
          <a:p>
            <a:pPr algn="l"/>
            <a:r>
              <a:rPr lang="zh-CN" altLang="en-US"/>
              <a:t>// Hi, I'm a silent comment, I won't show up in your CSS</a:t>
            </a:r>
            <a:endParaRPr lang="zh-CN" altLang="en-US"/>
          </a:p>
          <a:p>
            <a:pPr algn="l"/>
            <a:r>
              <a:rPr lang="zh-CN" altLang="en-US"/>
              <a:t>.class { color: white }</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5" name="文本框 4"/>
          <p:cNvSpPr txBox="1"/>
          <p:nvPr/>
        </p:nvSpPr>
        <p:spPr>
          <a:xfrm>
            <a:off x="4515485" y="1707515"/>
            <a:ext cx="2703830" cy="384810"/>
          </a:xfrm>
          <a:prstGeom prst="rect">
            <a:avLst/>
          </a:prstGeom>
          <a:noFill/>
        </p:spPr>
        <p:txBody>
          <a:bodyPr wrap="none" rtlCol="0">
            <a:spAutoFit/>
          </a:bodyPr>
          <a:p>
            <a:pPr algn="l"/>
            <a:r>
              <a:rPr lang="zh-CN" altLang="en-US">
                <a:solidFill>
                  <a:srgbClr val="AFBBB1"/>
                </a:solidFill>
                <a:latin typeface="微软雅黑" panose="020B0503020204020204" charset="-122"/>
                <a:ea typeface="微软雅黑" panose="020B0503020204020204" charset="-122"/>
                <a:sym typeface="+mn-ea"/>
              </a:rPr>
              <a:t>移动产品部 </a:t>
            </a:r>
            <a:r>
              <a:rPr lang="en-US" altLang="zh-CN">
                <a:solidFill>
                  <a:srgbClr val="AFBBB1"/>
                </a:solidFill>
                <a:latin typeface="微软雅黑" panose="020B0503020204020204" charset="-122"/>
                <a:ea typeface="微软雅黑" panose="020B0503020204020204" charset="-122"/>
                <a:sym typeface="+mn-ea"/>
              </a:rPr>
              <a:t>- </a:t>
            </a:r>
            <a:r>
              <a:rPr lang="zh-CN" altLang="en-US">
                <a:solidFill>
                  <a:srgbClr val="AFBBB1"/>
                </a:solidFill>
                <a:latin typeface="微软雅黑" panose="020B0503020204020204" charset="-122"/>
                <a:ea typeface="微软雅黑" panose="020B0503020204020204" charset="-122"/>
                <a:sym typeface="+mn-ea"/>
              </a:rPr>
              <a:t>前端工程师</a:t>
            </a:r>
            <a:endParaRPr lang="zh-CN" altLang="en-US"/>
          </a:p>
        </p:txBody>
      </p:sp>
      <p:pic>
        <p:nvPicPr>
          <p:cNvPr id="7" name="图片 6" descr="未标题-1"/>
          <p:cNvPicPr>
            <a:picLocks noChangeAspect="1"/>
          </p:cNvPicPr>
          <p:nvPr/>
        </p:nvPicPr>
        <p:blipFill>
          <a:blip r:embed="rId2"/>
          <a:stretch>
            <a:fillRect/>
          </a:stretch>
        </p:blipFill>
        <p:spPr>
          <a:xfrm rot="21240000">
            <a:off x="384810" y="302260"/>
            <a:ext cx="4944110" cy="3702685"/>
          </a:xfrm>
          <a:prstGeom prst="rect">
            <a:avLst/>
          </a:prstGeom>
        </p:spPr>
      </p:pic>
      <p:sp>
        <p:nvSpPr>
          <p:cNvPr id="4" name="文本框 3"/>
          <p:cNvSpPr txBox="1"/>
          <p:nvPr/>
        </p:nvSpPr>
        <p:spPr>
          <a:xfrm>
            <a:off x="4478020" y="1366520"/>
            <a:ext cx="640080" cy="659130"/>
          </a:xfrm>
          <a:prstGeom prst="rect">
            <a:avLst/>
          </a:prstGeom>
          <a:noFill/>
        </p:spPr>
        <p:txBody>
          <a:bodyPr wrap="none" rtlCol="0">
            <a:spAutoFit/>
          </a:bodyPr>
          <a:p>
            <a:r>
              <a:rPr lang="zh-CN" altLang="en-US">
                <a:solidFill>
                  <a:srgbClr val="AFBBB1"/>
                </a:solidFill>
                <a:latin typeface="微软雅黑" panose="020B0503020204020204" charset="-122"/>
                <a:ea typeface="微软雅黑" panose="020B0503020204020204" charset="-122"/>
              </a:rPr>
              <a:t>王玮</a:t>
            </a:r>
            <a:endParaRPr lang="zh-CN" altLang="en-US">
              <a:solidFill>
                <a:srgbClr val="AFBBB1"/>
              </a:solidFill>
              <a:latin typeface="微软雅黑" panose="020B0503020204020204" charset="-122"/>
              <a:ea typeface="微软雅黑" panose="020B0503020204020204" charset="-122"/>
            </a:endParaRPr>
          </a:p>
          <a:p>
            <a:endParaRPr lang="zh-CN" altLang="en-US">
              <a:solidFill>
                <a:srgbClr val="AFBBB1"/>
              </a:solidFill>
              <a:latin typeface="微软雅黑" panose="020B0503020204020204" charset="-122"/>
              <a:ea typeface="微软雅黑" panose="020B0503020204020204" charset="-122"/>
            </a:endParaRPr>
          </a:p>
        </p:txBody>
      </p:sp>
      <p:sp>
        <p:nvSpPr>
          <p:cNvPr id="6" name="文本框 5"/>
          <p:cNvSpPr txBox="1"/>
          <p:nvPr/>
        </p:nvSpPr>
        <p:spPr>
          <a:xfrm>
            <a:off x="4515485" y="2092325"/>
            <a:ext cx="2468880" cy="384810"/>
          </a:xfrm>
          <a:prstGeom prst="rect">
            <a:avLst/>
          </a:prstGeom>
          <a:noFill/>
        </p:spPr>
        <p:txBody>
          <a:bodyPr wrap="none" rtlCol="0">
            <a:spAutoFit/>
          </a:bodyPr>
          <a:p>
            <a:r>
              <a:rPr lang="zh-CN" altLang="en-US">
                <a:solidFill>
                  <a:srgbClr val="AFBBB1"/>
                </a:solidFill>
                <a:latin typeface="微软雅黑" panose="020B0503020204020204" charset="-122"/>
                <a:ea typeface="微软雅黑" panose="020B0503020204020204" charset="-122"/>
              </a:rPr>
              <a:t>喜欢探索和发掘新技术</a:t>
            </a:r>
            <a:endParaRPr lang="zh-CN" altLang="en-US">
              <a:solidFill>
                <a:srgbClr val="AFBBB1"/>
              </a:solidFill>
              <a:latin typeface="微软雅黑" panose="020B0503020204020204" charset="-122"/>
              <a:ea typeface="微软雅黑" panose="020B0503020204020204" charset="-122"/>
            </a:endParaRPr>
          </a:p>
        </p:txBody>
      </p:sp>
      <p:pic>
        <p:nvPicPr>
          <p:cNvPr id="8" name="图片 7" descr="timg-(1)"/>
          <p:cNvPicPr>
            <a:picLocks noChangeAspect="1"/>
          </p:cNvPicPr>
          <p:nvPr/>
        </p:nvPicPr>
        <p:blipFill>
          <a:blip r:embed="rId3"/>
          <a:stretch>
            <a:fillRect/>
          </a:stretch>
        </p:blipFill>
        <p:spPr>
          <a:xfrm>
            <a:off x="932815" y="4342765"/>
            <a:ext cx="2962910" cy="796290"/>
          </a:xfrm>
          <a:prstGeom prst="rect">
            <a:avLst/>
          </a:prstGeom>
        </p:spPr>
      </p:pic>
      <p:pic>
        <p:nvPicPr>
          <p:cNvPr id="9" name="图片 8" descr="0064cTs2jw1ezz4j2z7u9j30dt07iq44"/>
          <p:cNvPicPr>
            <a:picLocks noChangeAspect="1"/>
          </p:cNvPicPr>
          <p:nvPr/>
        </p:nvPicPr>
        <p:blipFill>
          <a:blip r:embed="rId4"/>
          <a:stretch>
            <a:fillRect/>
          </a:stretch>
        </p:blipFill>
        <p:spPr>
          <a:xfrm>
            <a:off x="4372610" y="4448810"/>
            <a:ext cx="769620" cy="842010"/>
          </a:xfrm>
          <a:prstGeom prst="rect">
            <a:avLst/>
          </a:prstGeom>
        </p:spPr>
      </p:pic>
      <p:sp>
        <p:nvSpPr>
          <p:cNvPr id="10" name="文本框 9"/>
          <p:cNvSpPr txBox="1"/>
          <p:nvPr/>
        </p:nvSpPr>
        <p:spPr>
          <a:xfrm>
            <a:off x="5023485" y="4578350"/>
            <a:ext cx="1865630" cy="583565"/>
          </a:xfrm>
          <a:prstGeom prst="rect">
            <a:avLst/>
          </a:prstGeom>
          <a:noFill/>
        </p:spPr>
        <p:txBody>
          <a:bodyPr wrap="square" rtlCol="0">
            <a:spAutoFit/>
          </a:bodyPr>
          <a:p>
            <a:r>
              <a:rPr lang="en-US" altLang="zh-CN" sz="3200">
                <a:solidFill>
                  <a:schemeClr val="bg1">
                    <a:lumMod val="85000"/>
                  </a:schemeClr>
                </a:solidFill>
              </a:rPr>
              <a:t>Webpack</a:t>
            </a:r>
            <a:endParaRPr lang="en-US" altLang="zh-CN" sz="3200">
              <a:solidFill>
                <a:schemeClr val="bg1">
                  <a:lumMod val="85000"/>
                </a:schemeClr>
              </a:solidFill>
            </a:endParaRPr>
          </a:p>
        </p:txBody>
      </p:sp>
      <p:pic>
        <p:nvPicPr>
          <p:cNvPr id="11" name="图片 10" descr="logo"/>
          <p:cNvPicPr>
            <a:picLocks noChangeAspect="1"/>
          </p:cNvPicPr>
          <p:nvPr/>
        </p:nvPicPr>
        <p:blipFill>
          <a:blip r:embed="rId5"/>
          <a:stretch>
            <a:fillRect/>
          </a:stretch>
        </p:blipFill>
        <p:spPr>
          <a:xfrm>
            <a:off x="7018020" y="4342765"/>
            <a:ext cx="1051560" cy="1051560"/>
          </a:xfrm>
          <a:prstGeom prst="rect">
            <a:avLst/>
          </a:prstGeom>
        </p:spPr>
      </p:pic>
      <p:pic>
        <p:nvPicPr>
          <p:cNvPr id="12" name="图片 11" descr="下载"/>
          <p:cNvPicPr>
            <a:picLocks noChangeAspect="1"/>
          </p:cNvPicPr>
          <p:nvPr/>
        </p:nvPicPr>
        <p:blipFill>
          <a:blip r:embed="rId6"/>
          <a:stretch>
            <a:fillRect/>
          </a:stretch>
        </p:blipFill>
        <p:spPr>
          <a:xfrm>
            <a:off x="8647430" y="4448810"/>
            <a:ext cx="1817370" cy="800735"/>
          </a:xfrm>
          <a:prstGeom prst="rect">
            <a:avLst/>
          </a:prstGeom>
        </p:spPr>
      </p:pic>
      <p:sp>
        <p:nvSpPr>
          <p:cNvPr id="13" name="文本框 12"/>
          <p:cNvSpPr txBox="1"/>
          <p:nvPr/>
        </p:nvSpPr>
        <p:spPr>
          <a:xfrm>
            <a:off x="4515485" y="2562225"/>
            <a:ext cx="3514725" cy="368300"/>
          </a:xfrm>
          <a:prstGeom prst="rect">
            <a:avLst/>
          </a:prstGeom>
          <a:noFill/>
        </p:spPr>
        <p:txBody>
          <a:bodyPr wrap="none" rtlCol="0">
            <a:spAutoFit/>
          </a:bodyPr>
          <a:p>
            <a:pPr algn="l"/>
            <a:r>
              <a:rPr lang="zh-CN" altLang="en-US">
                <a:solidFill>
                  <a:srgbClr val="AFBBB1"/>
                </a:solidFill>
              </a:rPr>
              <a:t>https://github.com/ben316817495/</a:t>
            </a:r>
            <a:endParaRPr lang="zh-CN" altLang="en-US">
              <a:solidFill>
                <a:srgbClr val="AFBBB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p:txBody>
          <a:bodyPr/>
          <a:p>
            <a:r>
              <a:rPr lang="en-US" altLang="zh-CN">
                <a:latin typeface="微软雅黑" panose="020B0503020204020204" charset="-122"/>
                <a:ea typeface="微软雅黑" panose="020B0503020204020204" charset="-122"/>
              </a:rPr>
              <a:t>less</a:t>
            </a:r>
            <a:r>
              <a:rPr lang="zh-CN" altLang="en-US">
                <a:latin typeface="微软雅黑" panose="020B0503020204020204" charset="-122"/>
                <a:ea typeface="微软雅黑" panose="020B0503020204020204" charset="-122"/>
              </a:rPr>
              <a:t>变量</a:t>
            </a:r>
            <a:endParaRPr lang="zh-CN" altLang="en-US">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520065" y="1519555"/>
            <a:ext cx="10515600" cy="4351338"/>
          </a:xfrm>
        </p:spPr>
        <p:txBody>
          <a:bodyPr/>
          <a:p>
            <a:r>
              <a:rPr lang="zh-CN" altLang="en-US" sz="1800"/>
              <a:t>变量允许我们单独定义一系列通用的样式，然后在需要的时候去调用。所以在做全局样式调整的时候我们可能只需要修改几行代码就可以了。</a:t>
            </a:r>
            <a:endParaRPr lang="zh-CN" altLang="en-US" sz="1800"/>
          </a:p>
        </p:txBody>
      </p:sp>
      <p:sp>
        <p:nvSpPr>
          <p:cNvPr id="4" name="文本框 3"/>
          <p:cNvSpPr txBox="1"/>
          <p:nvPr/>
        </p:nvSpPr>
        <p:spPr>
          <a:xfrm>
            <a:off x="1606550" y="2578100"/>
            <a:ext cx="1850390" cy="2562860"/>
          </a:xfrm>
          <a:prstGeom prst="rect">
            <a:avLst/>
          </a:prstGeom>
          <a:noFill/>
        </p:spPr>
        <p:txBody>
          <a:bodyPr wrap="none" rtlCol="0">
            <a:spAutoFit/>
          </a:bodyPr>
          <a:p>
            <a:pPr algn="l"/>
            <a:r>
              <a:rPr lang="zh-CN" altLang="en-US"/>
              <a:t>  // LESS</a:t>
            </a:r>
            <a:endParaRPr lang="zh-CN" altLang="en-US"/>
          </a:p>
          <a:p>
            <a:pPr algn="l"/>
            <a:r>
              <a:rPr lang="zh-CN" altLang="en-US"/>
              <a:t>@color: #4D926F;</a:t>
            </a:r>
            <a:endParaRPr lang="zh-CN" altLang="en-US"/>
          </a:p>
          <a:p>
            <a:pPr algn="l"/>
            <a:endParaRPr lang="zh-CN" altLang="en-US"/>
          </a:p>
          <a:p>
            <a:pPr algn="l"/>
            <a:r>
              <a:rPr lang="zh-CN" altLang="en-US"/>
              <a:t>#header {</a:t>
            </a:r>
            <a:endParaRPr lang="zh-CN" altLang="en-US"/>
          </a:p>
          <a:p>
            <a:pPr algn="l"/>
            <a:r>
              <a:rPr lang="zh-CN" altLang="en-US"/>
              <a:t>  color: @color;</a:t>
            </a:r>
            <a:endParaRPr lang="zh-CN" altLang="en-US"/>
          </a:p>
          <a:p>
            <a:pPr algn="l"/>
            <a:r>
              <a:rPr lang="zh-CN" altLang="en-US"/>
              <a:t>}</a:t>
            </a:r>
            <a:endParaRPr lang="zh-CN" altLang="en-US"/>
          </a:p>
          <a:p>
            <a:pPr algn="l"/>
            <a:r>
              <a:rPr lang="zh-CN" altLang="en-US"/>
              <a:t>h2 {</a:t>
            </a:r>
            <a:endParaRPr lang="zh-CN" altLang="en-US"/>
          </a:p>
          <a:p>
            <a:pPr algn="l"/>
            <a:r>
              <a:rPr lang="zh-CN" altLang="en-US"/>
              <a:t>  color: @color;</a:t>
            </a:r>
            <a:endParaRPr lang="zh-CN" altLang="en-US"/>
          </a:p>
          <a:p>
            <a:pPr algn="l"/>
            <a:r>
              <a:rPr lang="zh-CN" altLang="en-US"/>
              <a:t>}</a:t>
            </a:r>
            <a:endParaRPr lang="zh-CN" altLang="en-US"/>
          </a:p>
        </p:txBody>
      </p:sp>
      <p:sp>
        <p:nvSpPr>
          <p:cNvPr id="5" name="文本框 4"/>
          <p:cNvSpPr txBox="1"/>
          <p:nvPr/>
        </p:nvSpPr>
        <p:spPr>
          <a:xfrm>
            <a:off x="6266815" y="2550795"/>
            <a:ext cx="1758315" cy="2014220"/>
          </a:xfrm>
          <a:prstGeom prst="rect">
            <a:avLst/>
          </a:prstGeom>
          <a:noFill/>
        </p:spPr>
        <p:txBody>
          <a:bodyPr wrap="none" rtlCol="0">
            <a:spAutoFit/>
          </a:bodyPr>
          <a:p>
            <a:pPr algn="l"/>
            <a:r>
              <a:rPr lang="zh-CN" altLang="en-US"/>
              <a:t>/* 生成的 CSS */</a:t>
            </a:r>
            <a:endParaRPr lang="zh-CN" altLang="en-US"/>
          </a:p>
          <a:p>
            <a:pPr algn="l"/>
            <a:r>
              <a:rPr lang="zh-CN" altLang="en-US"/>
              <a:t>#header {</a:t>
            </a:r>
            <a:endParaRPr lang="zh-CN" altLang="en-US"/>
          </a:p>
          <a:p>
            <a:pPr algn="l"/>
            <a:r>
              <a:rPr lang="zh-CN" altLang="en-US"/>
              <a:t>  color: #4D926F;</a:t>
            </a:r>
            <a:endParaRPr lang="zh-CN" altLang="en-US"/>
          </a:p>
          <a:p>
            <a:pPr algn="l"/>
            <a:r>
              <a:rPr lang="zh-CN" altLang="en-US"/>
              <a:t>}</a:t>
            </a:r>
            <a:endParaRPr lang="zh-CN" altLang="en-US"/>
          </a:p>
          <a:p>
            <a:pPr algn="l"/>
            <a:r>
              <a:rPr lang="zh-CN" altLang="en-US"/>
              <a:t>h2 {</a:t>
            </a:r>
            <a:endParaRPr lang="zh-CN" altLang="en-US"/>
          </a:p>
          <a:p>
            <a:pPr algn="l"/>
            <a:r>
              <a:rPr lang="zh-CN" altLang="en-US"/>
              <a:t>  color: #4D926F;</a:t>
            </a:r>
            <a:endParaRPr lang="zh-CN" altLang="en-US"/>
          </a:p>
          <a:p>
            <a:pPr algn="l"/>
            <a:r>
              <a:rPr lang="zh-CN" altLang="en-US"/>
              <a:t>}</a:t>
            </a:r>
            <a:endParaRPr lang="zh-CN" altLang="en-US"/>
          </a:p>
        </p:txBody>
      </p:sp>
      <p:sp>
        <p:nvSpPr>
          <p:cNvPr id="7" name="右箭头 6"/>
          <p:cNvSpPr/>
          <p:nvPr/>
        </p:nvSpPr>
        <p:spPr>
          <a:xfrm>
            <a:off x="4320540" y="3452495"/>
            <a:ext cx="1480820" cy="485775"/>
          </a:xfrm>
          <a:prstGeom prst="rightArrow">
            <a:avLst/>
          </a:prstGeom>
          <a:solidFill>
            <a:srgbClr val="1D365D"/>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a:xfrm>
            <a:off x="838200" y="157480"/>
            <a:ext cx="10515600" cy="1325563"/>
          </a:xfrm>
        </p:spPr>
        <p:txBody>
          <a:bodyPr/>
          <a:p>
            <a:r>
              <a:rPr lang="en-US" altLang="zh-CN">
                <a:latin typeface="微软雅黑" panose="020B0503020204020204" charset="-122"/>
                <a:ea typeface="微软雅黑" panose="020B0503020204020204" charset="-122"/>
              </a:rPr>
              <a:t>less </a:t>
            </a:r>
            <a:r>
              <a:rPr lang="zh-CN" altLang="en-US">
                <a:latin typeface="微软雅黑" panose="020B0503020204020204" charset="-122"/>
                <a:ea typeface="微软雅黑" panose="020B0503020204020204" charset="-122"/>
              </a:rPr>
              <a:t>混合</a:t>
            </a:r>
            <a:endParaRPr lang="zh-CN" altLang="en-US">
              <a:latin typeface="微软雅黑" panose="020B0503020204020204" charset="-122"/>
              <a:ea typeface="微软雅黑" panose="020B0503020204020204" charset="-122"/>
            </a:endParaRPr>
          </a:p>
        </p:txBody>
      </p:sp>
      <p:sp>
        <p:nvSpPr>
          <p:cNvPr id="4" name="文本框 3"/>
          <p:cNvSpPr txBox="1"/>
          <p:nvPr/>
        </p:nvSpPr>
        <p:spPr>
          <a:xfrm>
            <a:off x="838200" y="1322705"/>
            <a:ext cx="11109960" cy="642620"/>
          </a:xfrm>
          <a:prstGeom prst="rect">
            <a:avLst/>
          </a:prstGeom>
          <a:noFill/>
        </p:spPr>
        <p:txBody>
          <a:bodyPr wrap="none" rtlCol="0">
            <a:spAutoFit/>
          </a:bodyPr>
          <a:p>
            <a:pPr algn="l"/>
            <a:r>
              <a:rPr lang="zh-CN" altLang="en-US">
                <a:sym typeface="+mn-ea"/>
              </a:rPr>
              <a:t>混合可以将一个定义好的class A轻松的引入到另一个class B中，从而简单实现class B继承class A中的所有属性。</a:t>
            </a:r>
            <a:endParaRPr lang="zh-CN" altLang="en-US">
              <a:sym typeface="+mn-ea"/>
            </a:endParaRPr>
          </a:p>
          <a:p>
            <a:pPr algn="l"/>
            <a:r>
              <a:rPr lang="zh-CN" altLang="en-US">
                <a:sym typeface="+mn-ea"/>
              </a:rPr>
              <a:t>我们还可以带参数地调用，就像使用函数一样。</a:t>
            </a:r>
            <a:endParaRPr lang="zh-CN" altLang="en-US">
              <a:sym typeface="+mn-ea"/>
            </a:endParaRPr>
          </a:p>
        </p:txBody>
      </p:sp>
      <p:sp>
        <p:nvSpPr>
          <p:cNvPr id="5" name="文本框 4"/>
          <p:cNvSpPr txBox="1"/>
          <p:nvPr/>
        </p:nvSpPr>
        <p:spPr>
          <a:xfrm>
            <a:off x="1186180" y="2272030"/>
            <a:ext cx="3321050" cy="3660140"/>
          </a:xfrm>
          <a:prstGeom prst="rect">
            <a:avLst/>
          </a:prstGeom>
          <a:noFill/>
        </p:spPr>
        <p:txBody>
          <a:bodyPr wrap="none" rtlCol="0">
            <a:spAutoFit/>
          </a:bodyPr>
          <a:p>
            <a:pPr algn="l"/>
            <a:r>
              <a:rPr lang="zh-CN" altLang="en-US"/>
              <a:t>// LESS</a:t>
            </a:r>
            <a:endParaRPr lang="zh-CN" altLang="en-US"/>
          </a:p>
          <a:p>
            <a:pPr algn="l"/>
            <a:r>
              <a:rPr lang="zh-CN" altLang="en-US"/>
              <a:t>.rounded-corners (@radius: 5px) {</a:t>
            </a:r>
            <a:endParaRPr lang="zh-CN" altLang="en-US"/>
          </a:p>
          <a:p>
            <a:pPr algn="l"/>
            <a:r>
              <a:rPr lang="zh-CN" altLang="en-US"/>
              <a:t>  border-radius: @radius;</a:t>
            </a:r>
            <a:endParaRPr lang="zh-CN" altLang="en-US"/>
          </a:p>
          <a:p>
            <a:pPr algn="l"/>
            <a:r>
              <a:rPr lang="zh-CN" altLang="en-US"/>
              <a:t>  -webkit-border-radius: @radius;</a:t>
            </a:r>
            <a:endParaRPr lang="zh-CN" altLang="en-US"/>
          </a:p>
          <a:p>
            <a:pPr algn="l"/>
            <a:r>
              <a:rPr lang="zh-CN" altLang="en-US"/>
              <a:t>  -moz-border-radius: @radius;</a:t>
            </a:r>
            <a:endParaRPr lang="zh-CN" altLang="en-US"/>
          </a:p>
          <a:p>
            <a:pPr algn="l"/>
            <a:r>
              <a:rPr lang="zh-CN" altLang="en-US"/>
              <a:t>}</a:t>
            </a:r>
            <a:endParaRPr lang="zh-CN" altLang="en-US"/>
          </a:p>
          <a:p>
            <a:pPr algn="l"/>
            <a:endParaRPr lang="zh-CN" altLang="en-US"/>
          </a:p>
          <a:p>
            <a:pPr algn="l"/>
            <a:r>
              <a:rPr lang="zh-CN" altLang="en-US"/>
              <a:t>#header {</a:t>
            </a:r>
            <a:endParaRPr lang="zh-CN" altLang="en-US"/>
          </a:p>
          <a:p>
            <a:pPr algn="l"/>
            <a:r>
              <a:rPr lang="zh-CN" altLang="en-US"/>
              <a:t>  .rounded-corners;</a:t>
            </a:r>
            <a:endParaRPr lang="zh-CN" altLang="en-US"/>
          </a:p>
          <a:p>
            <a:pPr algn="l"/>
            <a:r>
              <a:rPr lang="zh-CN" altLang="en-US"/>
              <a:t>}</a:t>
            </a:r>
            <a:endParaRPr lang="zh-CN" altLang="en-US"/>
          </a:p>
          <a:p>
            <a:pPr algn="l"/>
            <a:r>
              <a:rPr lang="zh-CN" altLang="en-US"/>
              <a:t>#footer {</a:t>
            </a:r>
            <a:endParaRPr lang="zh-CN" altLang="en-US"/>
          </a:p>
          <a:p>
            <a:pPr algn="l"/>
            <a:r>
              <a:rPr lang="zh-CN" altLang="en-US"/>
              <a:t>  .rounded-corners(10px);</a:t>
            </a:r>
            <a:endParaRPr lang="zh-CN" altLang="en-US"/>
          </a:p>
          <a:p>
            <a:pPr algn="l"/>
            <a:r>
              <a:rPr lang="zh-CN" altLang="en-US"/>
              <a:t>}</a:t>
            </a:r>
            <a:endParaRPr lang="zh-CN" altLang="en-US"/>
          </a:p>
        </p:txBody>
      </p:sp>
      <p:sp>
        <p:nvSpPr>
          <p:cNvPr id="6" name="文本框 5"/>
          <p:cNvSpPr txBox="1"/>
          <p:nvPr/>
        </p:nvSpPr>
        <p:spPr>
          <a:xfrm>
            <a:off x="7197090" y="2324735"/>
            <a:ext cx="2939415" cy="3385820"/>
          </a:xfrm>
          <a:prstGeom prst="rect">
            <a:avLst/>
          </a:prstGeom>
          <a:noFill/>
        </p:spPr>
        <p:txBody>
          <a:bodyPr wrap="none" rtlCol="0">
            <a:spAutoFit/>
          </a:bodyPr>
          <a:p>
            <a:pPr algn="l"/>
            <a:r>
              <a:rPr lang="zh-CN" altLang="en-US"/>
              <a:t>/* 生成的 CSS */</a:t>
            </a:r>
            <a:endParaRPr lang="zh-CN" altLang="en-US"/>
          </a:p>
          <a:p>
            <a:pPr algn="l"/>
            <a:endParaRPr lang="zh-CN" altLang="en-US"/>
          </a:p>
          <a:p>
            <a:pPr algn="l"/>
            <a:r>
              <a:rPr lang="zh-CN" altLang="en-US"/>
              <a:t>#header {</a:t>
            </a:r>
            <a:endParaRPr lang="zh-CN" altLang="en-US"/>
          </a:p>
          <a:p>
            <a:pPr algn="l"/>
            <a:r>
              <a:rPr lang="zh-CN" altLang="en-US"/>
              <a:t>  border-radius: 5px;</a:t>
            </a:r>
            <a:endParaRPr lang="zh-CN" altLang="en-US"/>
          </a:p>
          <a:p>
            <a:pPr algn="l"/>
            <a:r>
              <a:rPr lang="zh-CN" altLang="en-US"/>
              <a:t>  -webkit-border-radius: 5px;</a:t>
            </a:r>
            <a:endParaRPr lang="zh-CN" altLang="en-US"/>
          </a:p>
          <a:p>
            <a:pPr algn="l"/>
            <a:r>
              <a:rPr lang="zh-CN" altLang="en-US"/>
              <a:t>  -moz-border-radius: 5px;</a:t>
            </a:r>
            <a:endParaRPr lang="zh-CN" altLang="en-US"/>
          </a:p>
          <a:p>
            <a:pPr algn="l"/>
            <a:r>
              <a:rPr lang="zh-CN" altLang="en-US"/>
              <a:t>}</a:t>
            </a:r>
            <a:endParaRPr lang="zh-CN" altLang="en-US"/>
          </a:p>
          <a:p>
            <a:pPr algn="l"/>
            <a:r>
              <a:rPr lang="zh-CN" altLang="en-US"/>
              <a:t>#footer {</a:t>
            </a:r>
            <a:endParaRPr lang="zh-CN" altLang="en-US"/>
          </a:p>
          <a:p>
            <a:pPr algn="l"/>
            <a:r>
              <a:rPr lang="zh-CN" altLang="en-US"/>
              <a:t>  border-radius: 10px;</a:t>
            </a:r>
            <a:endParaRPr lang="zh-CN" altLang="en-US"/>
          </a:p>
          <a:p>
            <a:pPr algn="l"/>
            <a:r>
              <a:rPr lang="zh-CN" altLang="en-US"/>
              <a:t>  -webkit-border-radius: 10px;</a:t>
            </a:r>
            <a:endParaRPr lang="zh-CN" altLang="en-US"/>
          </a:p>
          <a:p>
            <a:pPr algn="l"/>
            <a:r>
              <a:rPr lang="zh-CN" altLang="en-US"/>
              <a:t>  -moz-border-radius: 10px;</a:t>
            </a:r>
            <a:endParaRPr lang="zh-CN" altLang="en-US"/>
          </a:p>
          <a:p>
            <a:pPr algn="l"/>
            <a:r>
              <a:rPr lang="zh-CN" altLang="en-US"/>
              <a:t>}</a:t>
            </a:r>
            <a:endParaRPr lang="zh-CN" altLang="en-US"/>
          </a:p>
        </p:txBody>
      </p:sp>
      <p:sp>
        <p:nvSpPr>
          <p:cNvPr id="7" name="右箭头 6"/>
          <p:cNvSpPr/>
          <p:nvPr/>
        </p:nvSpPr>
        <p:spPr>
          <a:xfrm>
            <a:off x="4894580" y="3562985"/>
            <a:ext cx="1480820" cy="485775"/>
          </a:xfrm>
          <a:prstGeom prst="rightArrow">
            <a:avLst/>
          </a:prstGeom>
          <a:solidFill>
            <a:srgbClr val="1D365D"/>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p:txBody>
          <a:bodyPr/>
          <a:p>
            <a:r>
              <a:rPr lang="en-US" altLang="zh-CN">
                <a:latin typeface="微软雅黑" panose="020B0503020204020204" charset="-122"/>
                <a:ea typeface="微软雅黑" panose="020B0503020204020204" charset="-122"/>
              </a:rPr>
              <a:t>less </a:t>
            </a:r>
            <a:r>
              <a:rPr lang="zh-CN" altLang="en-US">
                <a:latin typeface="微软雅黑" panose="020B0503020204020204" charset="-122"/>
                <a:ea typeface="微软雅黑" panose="020B0503020204020204" charset="-122"/>
              </a:rPr>
              <a:t>嵌套规则</a:t>
            </a:r>
            <a:endParaRPr lang="zh-CN" altLang="en-US">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678815" y="1409700"/>
            <a:ext cx="10515600" cy="4351338"/>
          </a:xfrm>
        </p:spPr>
        <p:txBody>
          <a:bodyPr/>
          <a:p>
            <a:r>
              <a:rPr lang="zh-CN" altLang="en-US" sz="1800"/>
              <a:t>我们可以在一个选择器中嵌套另一个选择器来实现继承，这样很大程度减少了代码量，并且代码看起来更加的清晰。</a:t>
            </a:r>
            <a:endParaRPr lang="zh-CN" altLang="en-US" sz="1800"/>
          </a:p>
          <a:p>
            <a:endParaRPr lang="zh-CN" altLang="en-US"/>
          </a:p>
        </p:txBody>
      </p:sp>
      <p:sp>
        <p:nvSpPr>
          <p:cNvPr id="4" name="文本框 3"/>
          <p:cNvSpPr txBox="1"/>
          <p:nvPr/>
        </p:nvSpPr>
        <p:spPr>
          <a:xfrm>
            <a:off x="1027430" y="2101215"/>
            <a:ext cx="3216275" cy="3660140"/>
          </a:xfrm>
          <a:prstGeom prst="rect">
            <a:avLst/>
          </a:prstGeom>
          <a:noFill/>
        </p:spPr>
        <p:txBody>
          <a:bodyPr wrap="none" rtlCol="0">
            <a:spAutoFit/>
          </a:bodyPr>
          <a:p>
            <a:pPr algn="l"/>
            <a:r>
              <a:rPr lang="zh-CN" altLang="en-US"/>
              <a:t>// LESS</a:t>
            </a:r>
            <a:endParaRPr lang="zh-CN" altLang="en-US"/>
          </a:p>
          <a:p>
            <a:pPr algn="l"/>
            <a:endParaRPr lang="zh-CN" altLang="en-US"/>
          </a:p>
          <a:p>
            <a:pPr algn="l"/>
            <a:r>
              <a:rPr lang="zh-CN" altLang="en-US"/>
              <a:t>#header {</a:t>
            </a:r>
            <a:endParaRPr lang="zh-CN" altLang="en-US"/>
          </a:p>
          <a:p>
            <a:pPr algn="l"/>
            <a:r>
              <a:rPr lang="zh-CN" altLang="en-US"/>
              <a:t>  h1 {</a:t>
            </a:r>
            <a:endParaRPr lang="zh-CN" altLang="en-US"/>
          </a:p>
          <a:p>
            <a:pPr algn="l"/>
            <a:r>
              <a:rPr lang="zh-CN" altLang="en-US"/>
              <a:t>    font-size: 26px;</a:t>
            </a:r>
            <a:endParaRPr lang="zh-CN" altLang="en-US"/>
          </a:p>
          <a:p>
            <a:pPr algn="l"/>
            <a:r>
              <a:rPr lang="zh-CN" altLang="en-US"/>
              <a:t>    font-weight: bold;</a:t>
            </a:r>
            <a:endParaRPr lang="zh-CN" altLang="en-US"/>
          </a:p>
          <a:p>
            <a:pPr algn="l"/>
            <a:r>
              <a:rPr lang="zh-CN" altLang="en-US"/>
              <a:t>  }</a:t>
            </a:r>
            <a:endParaRPr lang="zh-CN" altLang="en-US"/>
          </a:p>
          <a:p>
            <a:pPr algn="l"/>
            <a:r>
              <a:rPr lang="zh-CN" altLang="en-US"/>
              <a:t>  p { font-size: 12px;</a:t>
            </a:r>
            <a:endParaRPr lang="zh-CN" altLang="en-US"/>
          </a:p>
          <a:p>
            <a:pPr algn="l"/>
            <a:r>
              <a:rPr lang="zh-CN" altLang="en-US"/>
              <a:t>    a { text-decoration: none;</a:t>
            </a:r>
            <a:endParaRPr lang="zh-CN" altLang="en-US"/>
          </a:p>
          <a:p>
            <a:pPr algn="l"/>
            <a:r>
              <a:rPr lang="zh-CN" altLang="en-US"/>
              <a:t>      &amp;:hover { border-width: 1px }</a:t>
            </a:r>
            <a:endParaRPr lang="zh-CN" altLang="en-US"/>
          </a:p>
          <a:p>
            <a:pPr algn="l"/>
            <a:r>
              <a:rPr lang="zh-CN" altLang="en-US"/>
              <a:t>    }</a:t>
            </a:r>
            <a:endParaRPr lang="zh-CN" altLang="en-US"/>
          </a:p>
          <a:p>
            <a:pPr algn="l"/>
            <a:r>
              <a:rPr lang="zh-CN" altLang="en-US"/>
              <a:t>  }</a:t>
            </a:r>
            <a:endParaRPr lang="zh-CN" altLang="en-US"/>
          </a:p>
          <a:p>
            <a:pPr algn="l"/>
            <a:r>
              <a:rPr lang="zh-CN" altLang="en-US"/>
              <a:t>}</a:t>
            </a:r>
            <a:endParaRPr lang="zh-CN" altLang="en-US"/>
          </a:p>
        </p:txBody>
      </p:sp>
      <p:sp>
        <p:nvSpPr>
          <p:cNvPr id="5" name="文本框 4"/>
          <p:cNvSpPr txBox="1"/>
          <p:nvPr/>
        </p:nvSpPr>
        <p:spPr>
          <a:xfrm>
            <a:off x="6939915" y="1977390"/>
            <a:ext cx="2364740" cy="4208780"/>
          </a:xfrm>
          <a:prstGeom prst="rect">
            <a:avLst/>
          </a:prstGeom>
          <a:noFill/>
        </p:spPr>
        <p:txBody>
          <a:bodyPr wrap="none" rtlCol="0">
            <a:spAutoFit/>
          </a:bodyPr>
          <a:p>
            <a:pPr algn="l"/>
            <a:r>
              <a:rPr lang="zh-CN" altLang="en-US"/>
              <a:t>/* 生成的 CSS */</a:t>
            </a:r>
            <a:endParaRPr lang="zh-CN" altLang="en-US"/>
          </a:p>
          <a:p>
            <a:pPr algn="l"/>
            <a:endParaRPr lang="zh-CN" altLang="en-US"/>
          </a:p>
          <a:p>
            <a:pPr algn="l"/>
            <a:r>
              <a:rPr lang="zh-CN" altLang="en-US"/>
              <a:t>#header h1 {</a:t>
            </a:r>
            <a:endParaRPr lang="zh-CN" altLang="en-US"/>
          </a:p>
          <a:p>
            <a:pPr algn="l"/>
            <a:r>
              <a:rPr lang="zh-CN" altLang="en-US"/>
              <a:t>  font-size: 26px;</a:t>
            </a:r>
            <a:endParaRPr lang="zh-CN" altLang="en-US"/>
          </a:p>
          <a:p>
            <a:pPr algn="l"/>
            <a:r>
              <a:rPr lang="zh-CN" altLang="en-US"/>
              <a:t>  font-weight: bold;</a:t>
            </a:r>
            <a:endParaRPr lang="zh-CN" altLang="en-US"/>
          </a:p>
          <a:p>
            <a:pPr algn="l"/>
            <a:r>
              <a:rPr lang="zh-CN" altLang="en-US"/>
              <a:t>}</a:t>
            </a:r>
            <a:endParaRPr lang="zh-CN" altLang="en-US"/>
          </a:p>
          <a:p>
            <a:pPr algn="l"/>
            <a:r>
              <a:rPr lang="zh-CN" altLang="en-US"/>
              <a:t>#header p {</a:t>
            </a:r>
            <a:endParaRPr lang="zh-CN" altLang="en-US"/>
          </a:p>
          <a:p>
            <a:pPr algn="l"/>
            <a:r>
              <a:rPr lang="zh-CN" altLang="en-US"/>
              <a:t>  font-size: 12px;</a:t>
            </a:r>
            <a:endParaRPr lang="zh-CN" altLang="en-US"/>
          </a:p>
          <a:p>
            <a:pPr algn="l"/>
            <a:r>
              <a:rPr lang="zh-CN" altLang="en-US"/>
              <a:t>}</a:t>
            </a:r>
            <a:endParaRPr lang="zh-CN" altLang="en-US"/>
          </a:p>
          <a:p>
            <a:pPr algn="l"/>
            <a:r>
              <a:rPr lang="zh-CN" altLang="en-US"/>
              <a:t>#header p a {</a:t>
            </a:r>
            <a:endParaRPr lang="zh-CN" altLang="en-US"/>
          </a:p>
          <a:p>
            <a:pPr algn="l"/>
            <a:r>
              <a:rPr lang="zh-CN" altLang="en-US"/>
              <a:t>  text-decoration: none;</a:t>
            </a:r>
            <a:endParaRPr lang="zh-CN" altLang="en-US"/>
          </a:p>
          <a:p>
            <a:pPr algn="l"/>
            <a:r>
              <a:rPr lang="zh-CN" altLang="en-US"/>
              <a:t>}</a:t>
            </a:r>
            <a:endParaRPr lang="zh-CN" altLang="en-US"/>
          </a:p>
          <a:p>
            <a:pPr algn="l"/>
            <a:r>
              <a:rPr lang="zh-CN" altLang="en-US"/>
              <a:t>#header p a:hover {</a:t>
            </a:r>
            <a:endParaRPr lang="zh-CN" altLang="en-US"/>
          </a:p>
          <a:p>
            <a:pPr algn="l"/>
            <a:r>
              <a:rPr lang="zh-CN" altLang="en-US"/>
              <a:t>  border-width: 1px;</a:t>
            </a:r>
            <a:endParaRPr lang="zh-CN" altLang="en-US"/>
          </a:p>
          <a:p>
            <a:pPr algn="l"/>
            <a:r>
              <a:rPr lang="zh-CN" altLang="en-US"/>
              <a:t>}</a:t>
            </a:r>
            <a:endParaRPr lang="zh-CN" altLang="en-US"/>
          </a:p>
        </p:txBody>
      </p:sp>
      <p:sp>
        <p:nvSpPr>
          <p:cNvPr id="7" name="右箭头 6"/>
          <p:cNvSpPr/>
          <p:nvPr/>
        </p:nvSpPr>
        <p:spPr>
          <a:xfrm>
            <a:off x="4649470" y="3342640"/>
            <a:ext cx="1480820" cy="485775"/>
          </a:xfrm>
          <a:prstGeom prst="rightArrow">
            <a:avLst/>
          </a:prstGeom>
          <a:solidFill>
            <a:srgbClr val="1D365D"/>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a:xfrm>
            <a:off x="838200" y="181610"/>
            <a:ext cx="10515600" cy="1325563"/>
          </a:xfrm>
        </p:spPr>
        <p:txBody>
          <a:bodyPr/>
          <a:p>
            <a:r>
              <a:rPr lang="en-US" altLang="zh-CN">
                <a:latin typeface="微软雅黑" panose="020B0503020204020204" charset="-122"/>
                <a:ea typeface="微软雅黑" panose="020B0503020204020204" charset="-122"/>
              </a:rPr>
              <a:t>less </a:t>
            </a:r>
            <a:r>
              <a:rPr lang="zh-CN" altLang="en-US">
                <a:latin typeface="微软雅黑" panose="020B0503020204020204" charset="-122"/>
                <a:ea typeface="微软雅黑" panose="020B0503020204020204" charset="-122"/>
              </a:rPr>
              <a:t>运算</a:t>
            </a:r>
            <a:endParaRPr lang="zh-CN" altLang="en-US">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654685" y="1348105"/>
            <a:ext cx="10515600" cy="4351338"/>
          </a:xfrm>
        </p:spPr>
        <p:txBody>
          <a:bodyPr/>
          <a:p>
            <a:r>
              <a:rPr lang="zh-CN" altLang="en-US" sz="1800"/>
              <a:t>运算提供了加，减，乘，除操作；我们可以做属性值和颜色的运算，这样就可以实现属性值之间的复杂关系。LESS中的函数一一映射了JavaScript代码，如果你愿意的话可以操作属性值。</a:t>
            </a:r>
            <a:endParaRPr lang="zh-CN" altLang="en-US" sz="1800"/>
          </a:p>
        </p:txBody>
      </p:sp>
      <p:sp>
        <p:nvSpPr>
          <p:cNvPr id="4" name="文本框 3"/>
          <p:cNvSpPr txBox="1"/>
          <p:nvPr/>
        </p:nvSpPr>
        <p:spPr>
          <a:xfrm>
            <a:off x="954405" y="2063750"/>
            <a:ext cx="3781425" cy="4208780"/>
          </a:xfrm>
          <a:prstGeom prst="rect">
            <a:avLst/>
          </a:prstGeom>
          <a:noFill/>
        </p:spPr>
        <p:txBody>
          <a:bodyPr wrap="none" rtlCol="0">
            <a:spAutoFit/>
          </a:bodyPr>
          <a:p>
            <a:pPr algn="l"/>
            <a:r>
              <a:rPr lang="zh-CN" altLang="en-US"/>
              <a:t>// LESS</a:t>
            </a:r>
            <a:endParaRPr lang="zh-CN" altLang="en-US"/>
          </a:p>
          <a:p>
            <a:pPr algn="l"/>
            <a:endParaRPr lang="zh-CN" altLang="en-US"/>
          </a:p>
          <a:p>
            <a:pPr algn="l"/>
            <a:r>
              <a:rPr lang="zh-CN" altLang="en-US"/>
              <a:t>@the-border: 1px;</a:t>
            </a:r>
            <a:endParaRPr lang="zh-CN" altLang="en-US"/>
          </a:p>
          <a:p>
            <a:pPr algn="l"/>
            <a:r>
              <a:rPr lang="zh-CN" altLang="en-US"/>
              <a:t>@base-color: #111;</a:t>
            </a:r>
            <a:endParaRPr lang="zh-CN" altLang="en-US"/>
          </a:p>
          <a:p>
            <a:pPr algn="l"/>
            <a:r>
              <a:rPr lang="zh-CN" altLang="en-US"/>
              <a:t>@red:        #842210;</a:t>
            </a:r>
            <a:endParaRPr lang="zh-CN" altLang="en-US"/>
          </a:p>
          <a:p>
            <a:pPr algn="l"/>
            <a:endParaRPr lang="zh-CN" altLang="en-US"/>
          </a:p>
          <a:p>
            <a:pPr algn="l"/>
            <a:r>
              <a:rPr lang="zh-CN" altLang="en-US"/>
              <a:t>#header {</a:t>
            </a:r>
            <a:endParaRPr lang="zh-CN" altLang="en-US"/>
          </a:p>
          <a:p>
            <a:pPr algn="l"/>
            <a:r>
              <a:rPr lang="zh-CN" altLang="en-US"/>
              <a:t>  color: @base-color * 3;</a:t>
            </a:r>
            <a:endParaRPr lang="zh-CN" altLang="en-US"/>
          </a:p>
          <a:p>
            <a:pPr algn="l"/>
            <a:r>
              <a:rPr lang="zh-CN" altLang="en-US"/>
              <a:t>  border-left: @the-border;</a:t>
            </a:r>
            <a:endParaRPr lang="zh-CN" altLang="en-US"/>
          </a:p>
          <a:p>
            <a:pPr algn="l"/>
            <a:r>
              <a:rPr lang="zh-CN" altLang="en-US"/>
              <a:t>  border-right: @the-border * 2;</a:t>
            </a:r>
            <a:endParaRPr lang="zh-CN" altLang="en-US"/>
          </a:p>
          <a:p>
            <a:pPr algn="l"/>
            <a:r>
              <a:rPr lang="zh-CN" altLang="en-US"/>
              <a:t>}</a:t>
            </a:r>
            <a:endParaRPr lang="zh-CN" altLang="en-US"/>
          </a:p>
          <a:p>
            <a:pPr algn="l"/>
            <a:r>
              <a:rPr lang="zh-CN" altLang="en-US"/>
              <a:t>#footer { </a:t>
            </a:r>
            <a:endParaRPr lang="zh-CN" altLang="en-US"/>
          </a:p>
          <a:p>
            <a:pPr algn="l"/>
            <a:r>
              <a:rPr lang="zh-CN" altLang="en-US"/>
              <a:t>  color: @base-color + #003300;</a:t>
            </a:r>
            <a:endParaRPr lang="zh-CN" altLang="en-US"/>
          </a:p>
          <a:p>
            <a:pPr algn="l"/>
            <a:r>
              <a:rPr lang="zh-CN" altLang="en-US"/>
              <a:t>  border-color: desaturate(@red, 10%);</a:t>
            </a:r>
            <a:endParaRPr lang="zh-CN" altLang="en-US"/>
          </a:p>
          <a:p>
            <a:pPr algn="l"/>
            <a:r>
              <a:rPr lang="zh-CN" altLang="en-US"/>
              <a:t>}</a:t>
            </a:r>
            <a:endParaRPr lang="zh-CN" altLang="en-US"/>
          </a:p>
        </p:txBody>
      </p:sp>
      <p:sp>
        <p:nvSpPr>
          <p:cNvPr id="7" name="右箭头 6"/>
          <p:cNvSpPr/>
          <p:nvPr/>
        </p:nvSpPr>
        <p:spPr>
          <a:xfrm>
            <a:off x="5016500" y="3281045"/>
            <a:ext cx="1480820" cy="485775"/>
          </a:xfrm>
          <a:prstGeom prst="rightArrow">
            <a:avLst/>
          </a:prstGeom>
          <a:solidFill>
            <a:srgbClr val="1D365D"/>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7098665" y="2063750"/>
            <a:ext cx="2440305" cy="3111500"/>
          </a:xfrm>
          <a:prstGeom prst="rect">
            <a:avLst/>
          </a:prstGeom>
          <a:noFill/>
        </p:spPr>
        <p:txBody>
          <a:bodyPr wrap="none" rtlCol="0">
            <a:spAutoFit/>
          </a:bodyPr>
          <a:p>
            <a:pPr algn="l"/>
            <a:r>
              <a:rPr lang="zh-CN" altLang="en-US"/>
              <a:t>/* 生成的 CSS */</a:t>
            </a:r>
            <a:endParaRPr lang="zh-CN" altLang="en-US"/>
          </a:p>
          <a:p>
            <a:pPr algn="l"/>
            <a:endParaRPr lang="zh-CN" altLang="en-US"/>
          </a:p>
          <a:p>
            <a:pPr algn="l"/>
            <a:r>
              <a:rPr lang="zh-CN" altLang="en-US"/>
              <a:t>#header {</a:t>
            </a:r>
            <a:endParaRPr lang="zh-CN" altLang="en-US"/>
          </a:p>
          <a:p>
            <a:pPr algn="l"/>
            <a:r>
              <a:rPr lang="zh-CN" altLang="en-US"/>
              <a:t>  color: #333;</a:t>
            </a:r>
            <a:endParaRPr lang="zh-CN" altLang="en-US"/>
          </a:p>
          <a:p>
            <a:pPr algn="l"/>
            <a:r>
              <a:rPr lang="zh-CN" altLang="en-US"/>
              <a:t>  border-left: 1px;</a:t>
            </a:r>
            <a:endParaRPr lang="zh-CN" altLang="en-US"/>
          </a:p>
          <a:p>
            <a:pPr algn="l"/>
            <a:r>
              <a:rPr lang="zh-CN" altLang="en-US"/>
              <a:t>  border-right: 2px;</a:t>
            </a:r>
            <a:endParaRPr lang="zh-CN" altLang="en-US"/>
          </a:p>
          <a:p>
            <a:pPr algn="l"/>
            <a:r>
              <a:rPr lang="zh-CN" altLang="en-US"/>
              <a:t>}</a:t>
            </a:r>
            <a:endParaRPr lang="zh-CN" altLang="en-US"/>
          </a:p>
          <a:p>
            <a:pPr algn="l"/>
            <a:r>
              <a:rPr lang="zh-CN" altLang="en-US"/>
              <a:t>#footer { </a:t>
            </a:r>
            <a:endParaRPr lang="zh-CN" altLang="en-US"/>
          </a:p>
          <a:p>
            <a:pPr algn="l"/>
            <a:r>
              <a:rPr lang="zh-CN" altLang="en-US"/>
              <a:t>  color: #114411;</a:t>
            </a:r>
            <a:endParaRPr lang="zh-CN" altLang="en-US"/>
          </a:p>
          <a:p>
            <a:pPr algn="l"/>
            <a:r>
              <a:rPr lang="zh-CN" altLang="en-US"/>
              <a:t>  border-color: #7d2717;</a:t>
            </a:r>
            <a:endParaRPr lang="zh-CN" altLang="en-US"/>
          </a:p>
          <a:p>
            <a:pPr algn="l"/>
            <a:r>
              <a:rPr lang="zh-CN" altLang="en-US"/>
              <a:t>}</a:t>
            </a:r>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p:txBody>
          <a:bodyPr/>
          <a:p>
            <a:r>
              <a:rPr lang="en-US" altLang="zh-CN">
                <a:latin typeface="微软雅黑" panose="020B0503020204020204" charset="-122"/>
                <a:ea typeface="微软雅黑" panose="020B0503020204020204" charset="-122"/>
              </a:rPr>
              <a:t>less </a:t>
            </a:r>
            <a:r>
              <a:rPr lang="zh-CN" altLang="en-US">
                <a:latin typeface="微软雅黑" panose="020B0503020204020204" charset="-122"/>
                <a:ea typeface="微软雅黑" panose="020B0503020204020204" charset="-122"/>
              </a:rPr>
              <a:t>匹配模式</a:t>
            </a:r>
            <a:endParaRPr lang="zh-CN" altLang="en-US">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727710" y="1360170"/>
            <a:ext cx="10515600" cy="4351338"/>
          </a:xfrm>
        </p:spPr>
        <p:txBody>
          <a:bodyPr/>
          <a:p>
            <a:r>
              <a:rPr lang="zh-CN" altLang="en-US" sz="1800"/>
              <a:t>有些情况下，我们想根据传入的参数来改变混合的默认呈现，如果想让.mixin根据不同的@switch值而表现各异，如下这般设置：</a:t>
            </a:r>
            <a:endParaRPr lang="zh-CN" altLang="en-US" sz="1800"/>
          </a:p>
        </p:txBody>
      </p:sp>
      <p:sp>
        <p:nvSpPr>
          <p:cNvPr id="4" name="文本框 3"/>
          <p:cNvSpPr txBox="1"/>
          <p:nvPr/>
        </p:nvSpPr>
        <p:spPr>
          <a:xfrm>
            <a:off x="917575" y="1953260"/>
            <a:ext cx="2484755" cy="1465580"/>
          </a:xfrm>
          <a:prstGeom prst="rect">
            <a:avLst/>
          </a:prstGeom>
          <a:noFill/>
        </p:spPr>
        <p:txBody>
          <a:bodyPr wrap="none" rtlCol="0">
            <a:spAutoFit/>
          </a:bodyPr>
          <a:p>
            <a:pPr algn="l"/>
            <a:r>
              <a:rPr lang="zh-CN" altLang="en-US"/>
              <a:t>.mixin (@s, @color) { ... }</a:t>
            </a:r>
            <a:endParaRPr lang="zh-CN" altLang="en-US"/>
          </a:p>
          <a:p>
            <a:pPr algn="l"/>
            <a:endParaRPr lang="zh-CN" altLang="en-US"/>
          </a:p>
          <a:p>
            <a:pPr algn="l"/>
            <a:r>
              <a:rPr lang="zh-CN" altLang="en-US"/>
              <a:t>.class {</a:t>
            </a:r>
            <a:endParaRPr lang="zh-CN" altLang="en-US"/>
          </a:p>
          <a:p>
            <a:pPr algn="l"/>
            <a:r>
              <a:rPr lang="zh-CN" altLang="en-US"/>
              <a:t>  .mixin(@switch, #888);</a:t>
            </a:r>
            <a:endParaRPr lang="zh-CN" altLang="en-US"/>
          </a:p>
          <a:p>
            <a:pPr algn="l"/>
            <a:r>
              <a:rPr lang="zh-CN" altLang="en-US"/>
              <a:t>}</a:t>
            </a:r>
            <a:endParaRPr lang="zh-CN" altLang="en-US"/>
          </a:p>
        </p:txBody>
      </p:sp>
      <p:sp>
        <p:nvSpPr>
          <p:cNvPr id="5" name="文本框 4"/>
          <p:cNvSpPr txBox="1"/>
          <p:nvPr/>
        </p:nvSpPr>
        <p:spPr>
          <a:xfrm>
            <a:off x="917575" y="3418840"/>
            <a:ext cx="2861945" cy="2562860"/>
          </a:xfrm>
          <a:prstGeom prst="rect">
            <a:avLst/>
          </a:prstGeom>
          <a:noFill/>
        </p:spPr>
        <p:txBody>
          <a:bodyPr wrap="none" rtlCol="0">
            <a:spAutoFit/>
          </a:bodyPr>
          <a:p>
            <a:pPr algn="l"/>
            <a:r>
              <a:rPr lang="zh-CN" altLang="en-US"/>
              <a:t>.mixin (dark, @color) {</a:t>
            </a:r>
            <a:endParaRPr lang="zh-CN" altLang="en-US"/>
          </a:p>
          <a:p>
            <a:pPr algn="l"/>
            <a:r>
              <a:rPr lang="zh-CN" altLang="en-US"/>
              <a:t>  color: darken(@color, 10%);</a:t>
            </a:r>
            <a:endParaRPr lang="zh-CN" altLang="en-US"/>
          </a:p>
          <a:p>
            <a:pPr algn="l"/>
            <a:r>
              <a:rPr lang="zh-CN" altLang="en-US"/>
              <a:t>}</a:t>
            </a:r>
            <a:endParaRPr lang="zh-CN" altLang="en-US"/>
          </a:p>
          <a:p>
            <a:pPr algn="l"/>
            <a:r>
              <a:rPr lang="zh-CN" altLang="en-US"/>
              <a:t>.mixin (light, @color) {</a:t>
            </a:r>
            <a:endParaRPr lang="zh-CN" altLang="en-US"/>
          </a:p>
          <a:p>
            <a:pPr algn="l"/>
            <a:r>
              <a:rPr lang="zh-CN" altLang="en-US"/>
              <a:t>  color: lighten(@color, 10%);</a:t>
            </a:r>
            <a:endParaRPr lang="zh-CN" altLang="en-US"/>
          </a:p>
          <a:p>
            <a:pPr algn="l"/>
            <a:r>
              <a:rPr lang="zh-CN" altLang="en-US"/>
              <a:t>}</a:t>
            </a:r>
            <a:endParaRPr lang="zh-CN" altLang="en-US"/>
          </a:p>
          <a:p>
            <a:pPr algn="l"/>
            <a:r>
              <a:rPr lang="zh-CN" altLang="en-US"/>
              <a:t>.mixin (@_, @color) {</a:t>
            </a:r>
            <a:endParaRPr lang="zh-CN" altLang="en-US"/>
          </a:p>
          <a:p>
            <a:pPr algn="l"/>
            <a:r>
              <a:rPr lang="zh-CN" altLang="en-US"/>
              <a:t>  display: block;</a:t>
            </a:r>
            <a:endParaRPr lang="zh-CN" altLang="en-US"/>
          </a:p>
          <a:p>
            <a:pPr algn="l"/>
            <a:r>
              <a:rPr lang="zh-CN" altLang="en-US"/>
              <a:t>}</a:t>
            </a:r>
            <a:endParaRPr lang="zh-CN" altLang="en-US"/>
          </a:p>
        </p:txBody>
      </p:sp>
      <p:sp>
        <p:nvSpPr>
          <p:cNvPr id="6" name="文本框 5"/>
          <p:cNvSpPr txBox="1"/>
          <p:nvPr/>
        </p:nvSpPr>
        <p:spPr>
          <a:xfrm>
            <a:off x="4038600" y="3021965"/>
            <a:ext cx="2418080" cy="1465580"/>
          </a:xfrm>
          <a:prstGeom prst="rect">
            <a:avLst/>
          </a:prstGeom>
          <a:noFill/>
        </p:spPr>
        <p:txBody>
          <a:bodyPr wrap="none" rtlCol="0">
            <a:spAutoFit/>
          </a:bodyPr>
          <a:p>
            <a:pPr algn="l"/>
            <a:r>
              <a:rPr lang="zh-CN" altLang="en-US"/>
              <a:t>@switch: light;</a:t>
            </a:r>
            <a:endParaRPr lang="zh-CN" altLang="en-US"/>
          </a:p>
          <a:p>
            <a:pPr algn="l"/>
            <a:endParaRPr lang="zh-CN" altLang="en-US"/>
          </a:p>
          <a:p>
            <a:pPr algn="l"/>
            <a:r>
              <a:rPr lang="zh-CN" altLang="en-US"/>
              <a:t>.class {</a:t>
            </a:r>
            <a:endParaRPr lang="zh-CN" altLang="en-US"/>
          </a:p>
          <a:p>
            <a:pPr algn="l"/>
            <a:r>
              <a:rPr lang="zh-CN" altLang="en-US"/>
              <a:t>  .mixin(@switch, #888);</a:t>
            </a:r>
            <a:endParaRPr lang="zh-CN" altLang="en-US"/>
          </a:p>
          <a:p>
            <a:pPr algn="l"/>
            <a:r>
              <a:rPr lang="zh-CN" altLang="en-US"/>
              <a:t>}</a:t>
            </a:r>
            <a:endParaRPr lang="zh-CN" altLang="en-US"/>
          </a:p>
        </p:txBody>
      </p:sp>
      <p:sp>
        <p:nvSpPr>
          <p:cNvPr id="7" name="右箭头 6"/>
          <p:cNvSpPr/>
          <p:nvPr/>
        </p:nvSpPr>
        <p:spPr>
          <a:xfrm>
            <a:off x="6583680" y="3293110"/>
            <a:ext cx="1480820" cy="485775"/>
          </a:xfrm>
          <a:prstGeom prst="rightArrow">
            <a:avLst/>
          </a:prstGeom>
          <a:solidFill>
            <a:srgbClr val="1D365D"/>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文本框 7"/>
          <p:cNvSpPr txBox="1"/>
          <p:nvPr/>
        </p:nvSpPr>
        <p:spPr>
          <a:xfrm>
            <a:off x="9020810" y="3021965"/>
            <a:ext cx="1715770" cy="1191260"/>
          </a:xfrm>
          <a:prstGeom prst="rect">
            <a:avLst/>
          </a:prstGeom>
          <a:noFill/>
        </p:spPr>
        <p:txBody>
          <a:bodyPr wrap="none" rtlCol="0">
            <a:spAutoFit/>
          </a:bodyPr>
          <a:p>
            <a:pPr algn="l"/>
            <a:r>
              <a:rPr lang="zh-CN" altLang="en-US"/>
              <a:t>.class {</a:t>
            </a:r>
            <a:endParaRPr lang="zh-CN" altLang="en-US"/>
          </a:p>
          <a:p>
            <a:pPr algn="l"/>
            <a:r>
              <a:rPr lang="zh-CN" altLang="en-US"/>
              <a:t>  color: #a2a2a2;</a:t>
            </a:r>
            <a:endParaRPr lang="zh-CN" altLang="en-US"/>
          </a:p>
          <a:p>
            <a:pPr algn="l"/>
            <a:r>
              <a:rPr lang="zh-CN" altLang="en-US"/>
              <a:t>  display: block;</a:t>
            </a:r>
            <a:endParaRPr lang="zh-CN" altLang="en-US"/>
          </a:p>
          <a:p>
            <a:pPr algn="l"/>
            <a:r>
              <a:rPr lang="zh-CN" altLang="en-US"/>
              <a:t>}</a:t>
            </a:r>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a:xfrm>
            <a:off x="532130" y="120015"/>
            <a:ext cx="10515600" cy="1325563"/>
          </a:xfrm>
        </p:spPr>
        <p:txBody>
          <a:bodyPr/>
          <a:p>
            <a:r>
              <a:rPr lang="en-US" altLang="zh-CN">
                <a:latin typeface="微软雅黑" panose="020B0503020204020204" charset="-122"/>
                <a:ea typeface="微软雅黑" panose="020B0503020204020204" charset="-122"/>
              </a:rPr>
              <a:t>less </a:t>
            </a:r>
            <a:r>
              <a:rPr lang="zh-CN" altLang="en-US">
                <a:latin typeface="微软雅黑" panose="020B0503020204020204" charset="-122"/>
                <a:ea typeface="微软雅黑" panose="020B0503020204020204" charset="-122"/>
              </a:rPr>
              <a:t>@arguments变量</a:t>
            </a:r>
            <a:endParaRPr lang="zh-CN" altLang="en-US">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311785" y="1203325"/>
            <a:ext cx="10515600" cy="4351338"/>
          </a:xfrm>
        </p:spPr>
        <p:txBody>
          <a:bodyPr/>
          <a:p>
            <a:r>
              <a:rPr lang="zh-CN" altLang="en-US" sz="1800"/>
              <a:t>@arguments包含了所有传递进来的参数. 如果你不想单独处理每一个参数的话就可以像这样写:</a:t>
            </a:r>
            <a:endParaRPr lang="zh-CN" altLang="en-US" sz="1800"/>
          </a:p>
        </p:txBody>
      </p:sp>
      <p:sp>
        <p:nvSpPr>
          <p:cNvPr id="4" name="文本框 3"/>
          <p:cNvSpPr txBox="1"/>
          <p:nvPr/>
        </p:nvSpPr>
        <p:spPr>
          <a:xfrm>
            <a:off x="617855" y="2235200"/>
            <a:ext cx="5337810" cy="2288540"/>
          </a:xfrm>
          <a:prstGeom prst="rect">
            <a:avLst/>
          </a:prstGeom>
          <a:noFill/>
        </p:spPr>
        <p:txBody>
          <a:bodyPr wrap="none" rtlCol="0">
            <a:spAutoFit/>
          </a:bodyPr>
          <a:p>
            <a:pPr algn="l"/>
            <a:r>
              <a:rPr lang="zh-CN" altLang="en-US">
                <a:solidFill>
                  <a:schemeClr val="bg1">
                    <a:lumMod val="65000"/>
                  </a:schemeClr>
                </a:solidFill>
                <a:sym typeface="+mn-ea"/>
              </a:rPr>
              <a:t>// LESS</a:t>
            </a:r>
            <a:endParaRPr lang="zh-CN" altLang="en-US">
              <a:solidFill>
                <a:schemeClr val="bg1">
                  <a:lumMod val="65000"/>
                </a:schemeClr>
              </a:solidFill>
              <a:sym typeface="+mn-ea"/>
            </a:endParaRPr>
          </a:p>
          <a:p>
            <a:pPr algn="l"/>
            <a:endParaRPr lang="zh-CN" altLang="en-US">
              <a:solidFill>
                <a:schemeClr val="bg1">
                  <a:lumMod val="65000"/>
                </a:schemeClr>
              </a:solidFill>
              <a:sym typeface="+mn-ea"/>
            </a:endParaRPr>
          </a:p>
          <a:p>
            <a:pPr algn="l"/>
            <a:r>
              <a:rPr lang="zh-CN" altLang="en-US"/>
              <a:t>.box-shadow (@x: 0, @y: 0, @blur: 1px, @color: #000) {</a:t>
            </a:r>
            <a:endParaRPr lang="zh-CN" altLang="en-US"/>
          </a:p>
          <a:p>
            <a:pPr algn="l"/>
            <a:r>
              <a:rPr lang="zh-CN" altLang="en-US"/>
              <a:t>  box-shadow: @arguments;</a:t>
            </a:r>
            <a:endParaRPr lang="zh-CN" altLang="en-US"/>
          </a:p>
          <a:p>
            <a:pPr algn="l"/>
            <a:r>
              <a:rPr lang="zh-CN" altLang="en-US"/>
              <a:t>  -moz-box-shadow: @arguments;</a:t>
            </a:r>
            <a:endParaRPr lang="zh-CN" altLang="en-US"/>
          </a:p>
          <a:p>
            <a:pPr algn="l"/>
            <a:r>
              <a:rPr lang="zh-CN" altLang="en-US"/>
              <a:t>  -webkit-box-shadow: @arguments;</a:t>
            </a:r>
            <a:endParaRPr lang="zh-CN" altLang="en-US"/>
          </a:p>
          <a:p>
            <a:pPr algn="l"/>
            <a:r>
              <a:rPr lang="zh-CN" altLang="en-US"/>
              <a:t>}</a:t>
            </a:r>
            <a:endParaRPr lang="zh-CN" altLang="en-US"/>
          </a:p>
          <a:p>
            <a:pPr algn="l"/>
            <a:r>
              <a:rPr lang="zh-CN" altLang="en-US"/>
              <a:t>.box-shadow(2px, 5px);</a:t>
            </a:r>
            <a:endParaRPr lang="zh-CN" altLang="en-US"/>
          </a:p>
        </p:txBody>
      </p:sp>
      <p:sp>
        <p:nvSpPr>
          <p:cNvPr id="5" name="文本框 4"/>
          <p:cNvSpPr txBox="1"/>
          <p:nvPr/>
        </p:nvSpPr>
        <p:spPr>
          <a:xfrm>
            <a:off x="7908290" y="2235200"/>
            <a:ext cx="3956050" cy="1465580"/>
          </a:xfrm>
          <a:prstGeom prst="rect">
            <a:avLst/>
          </a:prstGeom>
          <a:noFill/>
        </p:spPr>
        <p:txBody>
          <a:bodyPr wrap="none" rtlCol="0">
            <a:spAutoFit/>
          </a:bodyPr>
          <a:p>
            <a:pPr algn="l"/>
            <a:r>
              <a:rPr lang="zh-CN" altLang="en-US">
                <a:solidFill>
                  <a:schemeClr val="bg1">
                    <a:lumMod val="65000"/>
                  </a:schemeClr>
                </a:solidFill>
                <a:sym typeface="+mn-ea"/>
              </a:rPr>
              <a:t>/* 生成的 CSS */</a:t>
            </a:r>
            <a:endParaRPr lang="zh-CN" altLang="en-US">
              <a:solidFill>
                <a:schemeClr val="bg1">
                  <a:lumMod val="65000"/>
                </a:schemeClr>
              </a:solidFill>
              <a:sym typeface="+mn-ea"/>
            </a:endParaRPr>
          </a:p>
          <a:p>
            <a:pPr algn="l"/>
            <a:endParaRPr lang="zh-CN" altLang="en-US">
              <a:solidFill>
                <a:schemeClr val="bg1">
                  <a:lumMod val="65000"/>
                </a:schemeClr>
              </a:solidFill>
              <a:sym typeface="+mn-ea"/>
            </a:endParaRPr>
          </a:p>
          <a:p>
            <a:pPr algn="l"/>
            <a:r>
              <a:rPr lang="zh-CN" altLang="en-US"/>
              <a:t>box-shadow: 2px 5px 1px #000;</a:t>
            </a:r>
            <a:endParaRPr lang="zh-CN" altLang="en-US"/>
          </a:p>
          <a:p>
            <a:pPr algn="l"/>
            <a:r>
              <a:rPr lang="zh-CN" altLang="en-US"/>
              <a:t>  -moz-box-shadow: 2px 5px 1px #000;</a:t>
            </a:r>
            <a:endParaRPr lang="zh-CN" altLang="en-US"/>
          </a:p>
          <a:p>
            <a:pPr algn="l"/>
            <a:r>
              <a:rPr lang="zh-CN" altLang="en-US"/>
              <a:t>  -webkit-box-shadow: 2px 5px 1px #000;</a:t>
            </a:r>
            <a:endParaRPr lang="zh-CN" altLang="en-US"/>
          </a:p>
        </p:txBody>
      </p:sp>
      <p:sp>
        <p:nvSpPr>
          <p:cNvPr id="7" name="右箭头 6"/>
          <p:cNvSpPr/>
          <p:nvPr/>
        </p:nvSpPr>
        <p:spPr>
          <a:xfrm>
            <a:off x="6056630" y="3574415"/>
            <a:ext cx="1480820" cy="485775"/>
          </a:xfrm>
          <a:prstGeom prst="rightArrow">
            <a:avLst/>
          </a:prstGeom>
          <a:solidFill>
            <a:srgbClr val="1D365D"/>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p:txBody>
          <a:bodyPr/>
          <a:p>
            <a:r>
              <a:rPr lang="en-US" altLang="zh-CN">
                <a:latin typeface="微软雅黑" panose="020B0503020204020204" charset="-122"/>
                <a:ea typeface="微软雅黑" panose="020B0503020204020204" charset="-122"/>
              </a:rPr>
              <a:t>less </a:t>
            </a:r>
            <a:r>
              <a:rPr lang="zh-CN" altLang="en-US">
                <a:latin typeface="微软雅黑" panose="020B0503020204020204" charset="-122"/>
                <a:ea typeface="微软雅黑" panose="020B0503020204020204" charset="-122"/>
              </a:rPr>
              <a:t>避免编译</a:t>
            </a:r>
            <a:endParaRPr lang="zh-CN" altLang="en-US">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838200" y="1421765"/>
            <a:ext cx="10515600" cy="4351338"/>
          </a:xfrm>
        </p:spPr>
        <p:txBody>
          <a:bodyPr/>
          <a:p>
            <a:r>
              <a:rPr lang="zh-CN" altLang="en-US" sz="1800"/>
              <a:t>有时候我们需要输出一些不正确的CSS语法或者使用一些 LESS不认识的专有语法.</a:t>
            </a:r>
            <a:endParaRPr lang="zh-CN" altLang="en-US" sz="1800"/>
          </a:p>
          <a:p>
            <a:r>
              <a:rPr lang="zh-CN" altLang="en-US" sz="1800"/>
              <a:t>要输出这样的值我们可以在字符串前加上一个 ~, 我们可以将要避免编译的值用 “”包含起来，例如:</a:t>
            </a:r>
            <a:endParaRPr lang="zh-CN" altLang="en-US" sz="1800"/>
          </a:p>
        </p:txBody>
      </p:sp>
      <p:sp>
        <p:nvSpPr>
          <p:cNvPr id="4" name="文本框 3"/>
          <p:cNvSpPr txBox="1"/>
          <p:nvPr/>
        </p:nvSpPr>
        <p:spPr>
          <a:xfrm>
            <a:off x="1076960" y="2257425"/>
            <a:ext cx="6849110" cy="916940"/>
          </a:xfrm>
          <a:prstGeom prst="rect">
            <a:avLst/>
          </a:prstGeom>
          <a:noFill/>
        </p:spPr>
        <p:txBody>
          <a:bodyPr wrap="square" rtlCol="0">
            <a:spAutoFit/>
          </a:bodyPr>
          <a:p>
            <a:r>
              <a:rPr lang="zh-CN" altLang="en-US"/>
              <a:t>.class {</a:t>
            </a:r>
            <a:endParaRPr lang="zh-CN" altLang="en-US"/>
          </a:p>
          <a:p>
            <a:r>
              <a:rPr lang="zh-CN" altLang="en-US"/>
              <a:t>  filter: ~"ms:alwaysHasItsOwnSyntax.For.Stuff()";</a:t>
            </a:r>
            <a:endParaRPr lang="zh-CN" altLang="en-US"/>
          </a:p>
          <a:p>
            <a:r>
              <a:rPr lang="zh-CN" altLang="en-US"/>
              <a:t>}</a:t>
            </a:r>
            <a:endParaRPr lang="zh-CN" altLang="en-US"/>
          </a:p>
        </p:txBody>
      </p:sp>
      <p:sp>
        <p:nvSpPr>
          <p:cNvPr id="5" name="文本框 4"/>
          <p:cNvSpPr txBox="1"/>
          <p:nvPr/>
        </p:nvSpPr>
        <p:spPr>
          <a:xfrm>
            <a:off x="1076960" y="4732020"/>
            <a:ext cx="4425950" cy="916940"/>
          </a:xfrm>
          <a:prstGeom prst="rect">
            <a:avLst/>
          </a:prstGeom>
          <a:noFill/>
        </p:spPr>
        <p:txBody>
          <a:bodyPr wrap="none" rtlCol="0">
            <a:spAutoFit/>
          </a:bodyPr>
          <a:p>
            <a:pPr algn="l"/>
            <a:r>
              <a:rPr lang="zh-CN" altLang="en-US"/>
              <a:t>.class {</a:t>
            </a:r>
            <a:endParaRPr lang="zh-CN" altLang="en-US"/>
          </a:p>
          <a:p>
            <a:pPr algn="l"/>
            <a:r>
              <a:rPr lang="zh-CN" altLang="en-US"/>
              <a:t>  filter: ms:alwaysHasItsOwnSyntax.For.Stuff();</a:t>
            </a:r>
            <a:endParaRPr lang="zh-CN" altLang="en-US"/>
          </a:p>
          <a:p>
            <a:pPr algn="l"/>
            <a:r>
              <a:rPr lang="zh-CN" altLang="en-US"/>
              <a:t>}</a:t>
            </a:r>
            <a:endParaRPr lang="zh-CN" altLang="en-US"/>
          </a:p>
        </p:txBody>
      </p:sp>
      <p:sp>
        <p:nvSpPr>
          <p:cNvPr id="6" name="下箭头 5"/>
          <p:cNvSpPr/>
          <p:nvPr/>
        </p:nvSpPr>
        <p:spPr>
          <a:xfrm>
            <a:off x="2965450" y="3420745"/>
            <a:ext cx="648335" cy="1064895"/>
          </a:xfrm>
          <a:prstGeom prst="downArrow">
            <a:avLst/>
          </a:prstGeom>
          <a:solidFill>
            <a:srgbClr val="1D365D"/>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5" name="图片 4" descr="logo"/>
          <p:cNvPicPr>
            <a:picLocks noChangeAspect="1"/>
          </p:cNvPicPr>
          <p:nvPr/>
        </p:nvPicPr>
        <p:blipFill>
          <a:blip r:embed="rId1"/>
          <a:stretch>
            <a:fillRect/>
          </a:stretch>
        </p:blipFill>
        <p:spPr>
          <a:xfrm>
            <a:off x="4472940" y="620395"/>
            <a:ext cx="3809365" cy="3809365"/>
          </a:xfrm>
          <a:prstGeom prst="rect">
            <a:avLst/>
          </a:prstGeom>
        </p:spPr>
      </p:pic>
      <p:sp>
        <p:nvSpPr>
          <p:cNvPr id="6" name="文本框 5"/>
          <p:cNvSpPr txBox="1"/>
          <p:nvPr/>
        </p:nvSpPr>
        <p:spPr>
          <a:xfrm>
            <a:off x="5276215" y="5236210"/>
            <a:ext cx="3192780" cy="368300"/>
          </a:xfrm>
          <a:prstGeom prst="rect">
            <a:avLst/>
          </a:prstGeom>
          <a:noFill/>
        </p:spPr>
        <p:txBody>
          <a:bodyPr wrap="square" rtlCol="0">
            <a:spAutoFit/>
          </a:bodyPr>
          <a:p>
            <a:pPr algn="l"/>
            <a:r>
              <a:rPr lang="zh-CN" altLang="en-US"/>
              <a:t>渐进式JavaScript 框架</a:t>
            </a:r>
            <a:endParaRPr lang="zh-CN" altLang="en-US"/>
          </a:p>
        </p:txBody>
      </p:sp>
      <p:sp>
        <p:nvSpPr>
          <p:cNvPr id="7" name="文本框 6"/>
          <p:cNvSpPr txBox="1"/>
          <p:nvPr/>
        </p:nvSpPr>
        <p:spPr>
          <a:xfrm>
            <a:off x="5121275" y="4143375"/>
            <a:ext cx="2428875" cy="1106805"/>
          </a:xfrm>
          <a:prstGeom prst="rect">
            <a:avLst/>
          </a:prstGeom>
          <a:noFill/>
        </p:spPr>
        <p:txBody>
          <a:bodyPr wrap="none" rtlCol="0">
            <a:spAutoFit/>
          </a:bodyPr>
          <a:p>
            <a:r>
              <a:rPr lang="en-US" altLang="zh-CN" sz="6600">
                <a:latin typeface="微软雅黑" panose="020B0503020204020204" charset="-122"/>
                <a:ea typeface="微软雅黑" panose="020B0503020204020204" charset="-122"/>
              </a:rPr>
              <a:t>vue.js</a:t>
            </a:r>
            <a:endParaRPr lang="en-US" altLang="zh-CN" sz="6600">
              <a:latin typeface="微软雅黑" panose="020B0503020204020204" charset="-122"/>
              <a:ea typeface="微软雅黑" panose="020B050302020402020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5" name="文本框 4"/>
          <p:cNvSpPr txBox="1"/>
          <p:nvPr/>
        </p:nvSpPr>
        <p:spPr>
          <a:xfrm>
            <a:off x="536575" y="1941830"/>
            <a:ext cx="8412480" cy="3415030"/>
          </a:xfrm>
          <a:prstGeom prst="rect">
            <a:avLst/>
          </a:prstGeom>
          <a:noFill/>
        </p:spPr>
        <p:txBody>
          <a:bodyPr wrap="none" rtlCol="0">
            <a:spAutoFit/>
          </a:bodyPr>
          <a:p>
            <a:pPr algn="l"/>
            <a:r>
              <a:rPr lang="zh-CN" altLang="en-US"/>
              <a:t>&lt;div id="output"&gt;&lt;/div&gt;</a:t>
            </a:r>
            <a:endParaRPr lang="zh-CN" altLang="en-US"/>
          </a:p>
          <a:p>
            <a:pPr algn="l"/>
            <a:r>
              <a:rPr lang="zh-CN" altLang="en-US"/>
              <a:t>&lt;button	id="increment"&gt;Increment&lt;/button&gt;</a:t>
            </a:r>
            <a:endParaRPr lang="zh-CN" altLang="en-US"/>
          </a:p>
          <a:p>
            <a:pPr algn="l"/>
            <a:endParaRPr lang="zh-CN" altLang="en-US"/>
          </a:p>
          <a:p>
            <a:pPr algn="l"/>
            <a:r>
              <a:rPr lang="zh-CN" altLang="en-US"/>
              <a:t>var counter = 0;		</a:t>
            </a:r>
            <a:endParaRPr lang="zh-CN" altLang="en-US"/>
          </a:p>
          <a:p>
            <a:pPr algn="l"/>
            <a:r>
              <a:rPr lang="zh-CN" altLang="en-US"/>
              <a:t>$(document).ready(function(){				</a:t>
            </a:r>
            <a:endParaRPr lang="zh-CN" altLang="en-US"/>
          </a:p>
          <a:p>
            <a:pPr algn="l"/>
            <a:r>
              <a:rPr lang="zh-CN" altLang="en-US"/>
              <a:t>var $output =$('#output');						</a:t>
            </a:r>
            <a:endParaRPr lang="zh-CN" altLang="en-US"/>
          </a:p>
          <a:p>
            <a:pPr algn="l"/>
            <a:r>
              <a:rPr lang="zh-CN" altLang="en-US"/>
              <a:t>$('#increment').click(function(){						</a:t>
            </a:r>
            <a:endParaRPr lang="zh-CN" altLang="en-US"/>
          </a:p>
          <a:p>
            <a:pPr algn="l"/>
            <a:r>
              <a:rPr lang="en-US" altLang="zh-CN"/>
              <a:t>	</a:t>
            </a:r>
            <a:r>
              <a:rPr lang="zh-CN" altLang="en-US"/>
              <a:t>counter++;						</a:t>
            </a:r>
            <a:endParaRPr lang="zh-CN" altLang="en-US"/>
          </a:p>
          <a:p>
            <a:pPr algn="l"/>
            <a:r>
              <a:rPr lang="en-US" altLang="zh-CN"/>
              <a:t>	</a:t>
            </a:r>
            <a:r>
              <a:rPr lang="zh-CN" altLang="en-US"/>
              <a:t>$output.html(counter);				</a:t>
            </a:r>
            <a:endParaRPr lang="zh-CN" altLang="en-US"/>
          </a:p>
          <a:p>
            <a:pPr algn="l"/>
            <a:r>
              <a:rPr lang="zh-CN" altLang="en-US"/>
              <a:t>       });				</a:t>
            </a:r>
            <a:endParaRPr lang="zh-CN" altLang="en-US"/>
          </a:p>
          <a:p>
            <a:pPr algn="l"/>
            <a:r>
              <a:rPr lang="zh-CN" altLang="en-US"/>
              <a:t>    $output.html(counter);		</a:t>
            </a:r>
            <a:endParaRPr lang="zh-CN" altLang="en-US"/>
          </a:p>
          <a:p>
            <a:pPr algn="l"/>
            <a:r>
              <a:rPr lang="zh-CN" altLang="en-US"/>
              <a:t>});</a:t>
            </a:r>
            <a:endParaRPr lang="zh-CN" altLang="en-US"/>
          </a:p>
        </p:txBody>
      </p:sp>
      <p:sp>
        <p:nvSpPr>
          <p:cNvPr id="6" name="文本框 5"/>
          <p:cNvSpPr txBox="1"/>
          <p:nvPr/>
        </p:nvSpPr>
        <p:spPr>
          <a:xfrm>
            <a:off x="6038215" y="1802765"/>
            <a:ext cx="9326880" cy="3692525"/>
          </a:xfrm>
          <a:prstGeom prst="rect">
            <a:avLst/>
          </a:prstGeom>
          <a:noFill/>
        </p:spPr>
        <p:txBody>
          <a:bodyPr wrap="none" rtlCol="0">
            <a:spAutoFit/>
          </a:bodyPr>
          <a:p>
            <a:pPr algn="l"/>
            <a:r>
              <a:rPr lang="zh-CN" altLang="en-US"/>
              <a:t>&lt;div id="app"&gt;		</a:t>
            </a:r>
            <a:endParaRPr lang="zh-CN" altLang="en-US"/>
          </a:p>
          <a:p>
            <a:pPr algn="l"/>
            <a:r>
              <a:rPr lang="zh-CN" altLang="en-US"/>
              <a:t>         &lt;div&gt;{{ counter }}&lt;/div&gt;		</a:t>
            </a:r>
            <a:endParaRPr lang="zh-CN" altLang="en-US"/>
          </a:p>
          <a:p>
            <a:pPr algn="l"/>
            <a:r>
              <a:rPr lang="zh-CN" altLang="en-US"/>
              <a:t>         &lt;button v-on:click="increment"&gt;Increment&lt;/button&gt;</a:t>
            </a:r>
            <a:endParaRPr lang="zh-CN" altLang="en-US"/>
          </a:p>
          <a:p>
            <a:pPr algn="l"/>
            <a:r>
              <a:rPr lang="zh-CN" altLang="en-US"/>
              <a:t>&lt;/div&gt;</a:t>
            </a:r>
            <a:endParaRPr lang="zh-CN" altLang="en-US"/>
          </a:p>
          <a:p>
            <a:pPr algn="l"/>
            <a:r>
              <a:rPr lang="zh-CN" altLang="en-US"/>
              <a:t>new Vue({			</a:t>
            </a:r>
            <a:endParaRPr lang="zh-CN" altLang="en-US"/>
          </a:p>
          <a:p>
            <a:pPr algn="l"/>
            <a:r>
              <a:rPr lang="zh-CN" altLang="en-US"/>
              <a:t>el: '#app',				</a:t>
            </a:r>
            <a:endParaRPr lang="zh-CN" altLang="en-US"/>
          </a:p>
          <a:p>
            <a:pPr algn="l"/>
            <a:r>
              <a:rPr lang="zh-CN" altLang="en-US"/>
              <a:t>data:</a:t>
            </a:r>
            <a:r>
              <a:rPr lang="en-US" altLang="zh-CN"/>
              <a:t>{return{</a:t>
            </a:r>
            <a:r>
              <a:rPr lang="zh-CN" altLang="en-US">
                <a:sym typeface="+mn-ea"/>
              </a:rPr>
              <a:t>counter:0</a:t>
            </a:r>
            <a:r>
              <a:rPr lang="en-US" altLang="zh-CN"/>
              <a:t>}</a:t>
            </a:r>
            <a:r>
              <a:rPr lang="zh-CN" altLang="en-US"/>
              <a:t>},</a:t>
            </a:r>
            <a:endParaRPr lang="zh-CN" altLang="en-US"/>
          </a:p>
          <a:p>
            <a:pPr algn="l"/>
            <a:r>
              <a:rPr lang="zh-CN" altLang="en-US"/>
              <a:t>methods:	{						</a:t>
            </a:r>
            <a:endParaRPr lang="zh-CN" altLang="en-US"/>
          </a:p>
          <a:p>
            <a:pPr algn="l"/>
            <a:r>
              <a:rPr lang="zh-CN" altLang="en-US"/>
              <a:t>        increment(){									</a:t>
            </a:r>
            <a:endParaRPr lang="zh-CN" altLang="en-US"/>
          </a:p>
          <a:p>
            <a:pPr algn="l"/>
            <a:r>
              <a:rPr lang="en-US" altLang="zh-CN"/>
              <a:t>	  </a:t>
            </a:r>
            <a:r>
              <a:rPr lang="zh-CN" altLang="en-US"/>
              <a:t>this.counter++;						</a:t>
            </a:r>
            <a:endParaRPr lang="zh-CN" altLang="en-US"/>
          </a:p>
          <a:p>
            <a:pPr algn="l"/>
            <a:r>
              <a:rPr lang="en-US" altLang="zh-CN"/>
              <a:t>	</a:t>
            </a:r>
            <a:r>
              <a:rPr lang="zh-CN" altLang="en-US"/>
              <a:t>}				</a:t>
            </a:r>
            <a:endParaRPr lang="zh-CN" altLang="en-US"/>
          </a:p>
          <a:p>
            <a:pPr algn="l"/>
            <a:r>
              <a:rPr lang="zh-CN" altLang="en-US"/>
              <a:t>        }</a:t>
            </a:r>
            <a:endParaRPr lang="zh-CN" altLang="en-US"/>
          </a:p>
          <a:p>
            <a:pPr algn="l"/>
            <a:r>
              <a:rPr lang="zh-CN" altLang="en-US"/>
              <a:t>});</a:t>
            </a:r>
            <a:endParaRPr lang="zh-CN" altLang="en-US"/>
          </a:p>
        </p:txBody>
      </p:sp>
      <p:sp>
        <p:nvSpPr>
          <p:cNvPr id="7" name="文本框 6"/>
          <p:cNvSpPr txBox="1"/>
          <p:nvPr/>
        </p:nvSpPr>
        <p:spPr>
          <a:xfrm>
            <a:off x="1512570" y="797560"/>
            <a:ext cx="1713865" cy="768350"/>
          </a:xfrm>
          <a:prstGeom prst="rect">
            <a:avLst/>
          </a:prstGeom>
          <a:noFill/>
        </p:spPr>
        <p:txBody>
          <a:bodyPr wrap="none" rtlCol="0">
            <a:spAutoFit/>
          </a:bodyPr>
          <a:p>
            <a:r>
              <a:rPr lang="en-US" altLang="zh-CN" sz="4400" b="1"/>
              <a:t>Jquery</a:t>
            </a:r>
            <a:endParaRPr lang="en-US" altLang="zh-CN" sz="4400" b="1"/>
          </a:p>
        </p:txBody>
      </p:sp>
      <p:sp>
        <p:nvSpPr>
          <p:cNvPr id="8" name="文本框 7"/>
          <p:cNvSpPr txBox="1"/>
          <p:nvPr/>
        </p:nvSpPr>
        <p:spPr>
          <a:xfrm>
            <a:off x="6858635" y="797560"/>
            <a:ext cx="1149985" cy="768350"/>
          </a:xfrm>
          <a:prstGeom prst="rect">
            <a:avLst/>
          </a:prstGeom>
          <a:noFill/>
        </p:spPr>
        <p:txBody>
          <a:bodyPr wrap="none" rtlCol="0">
            <a:spAutoFit/>
          </a:bodyPr>
          <a:p>
            <a:r>
              <a:rPr lang="en-US" altLang="zh-CN" sz="4400" b="1"/>
              <a:t>VUE</a:t>
            </a:r>
            <a:endParaRPr lang="en-US" altLang="zh-CN" sz="4400" b="1"/>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pic>
        <p:nvPicPr>
          <p:cNvPr id="6" name="图片 5" descr="logo"/>
          <p:cNvPicPr>
            <a:picLocks noChangeAspect="1"/>
          </p:cNvPicPr>
          <p:nvPr/>
        </p:nvPicPr>
        <p:blipFill>
          <a:blip r:embed="rId2"/>
          <a:stretch>
            <a:fillRect/>
          </a:stretch>
        </p:blipFill>
        <p:spPr>
          <a:xfrm>
            <a:off x="10200005" y="4933315"/>
            <a:ext cx="1872615" cy="1872615"/>
          </a:xfrm>
          <a:prstGeom prst="rect">
            <a:avLst/>
          </a:prstGeom>
        </p:spPr>
      </p:pic>
      <p:sp>
        <p:nvSpPr>
          <p:cNvPr id="7" name="文本框 6"/>
          <p:cNvSpPr txBox="1"/>
          <p:nvPr/>
        </p:nvSpPr>
        <p:spPr>
          <a:xfrm>
            <a:off x="780415" y="1301115"/>
            <a:ext cx="4018280" cy="3415030"/>
          </a:xfrm>
          <a:prstGeom prst="rect">
            <a:avLst/>
          </a:prstGeom>
          <a:noFill/>
        </p:spPr>
        <p:txBody>
          <a:bodyPr wrap="none" rtlCol="0">
            <a:spAutoFit/>
          </a:bodyPr>
          <a:p>
            <a:pPr algn="l"/>
            <a:r>
              <a:rPr lang="zh-CN" altLang="en-US">
                <a:solidFill>
                  <a:schemeClr val="bg1">
                    <a:lumMod val="65000"/>
                  </a:schemeClr>
                </a:solidFill>
              </a:rPr>
              <a:t># 全局安装 vue-cli</a:t>
            </a:r>
            <a:endParaRPr lang="zh-CN" altLang="en-US">
              <a:solidFill>
                <a:schemeClr val="bg1">
                  <a:lumMod val="65000"/>
                </a:schemeClr>
              </a:solidFill>
            </a:endParaRPr>
          </a:p>
          <a:p>
            <a:pPr algn="l"/>
            <a:r>
              <a:rPr lang="zh-CN" altLang="en-US"/>
              <a:t>$ npm install --global vue-cli</a:t>
            </a:r>
            <a:endParaRPr lang="zh-CN" altLang="en-US"/>
          </a:p>
          <a:p>
            <a:pPr algn="l"/>
            <a:endParaRPr lang="zh-CN" altLang="en-US">
              <a:solidFill>
                <a:schemeClr val="bg1">
                  <a:lumMod val="65000"/>
                </a:schemeClr>
              </a:solidFill>
            </a:endParaRPr>
          </a:p>
          <a:p>
            <a:pPr algn="l"/>
            <a:r>
              <a:rPr lang="zh-CN" altLang="en-US">
                <a:solidFill>
                  <a:schemeClr val="bg1">
                    <a:lumMod val="65000"/>
                  </a:schemeClr>
                </a:solidFill>
              </a:rPr>
              <a:t># 创建一个基于 webpack 模板的新项目</a:t>
            </a:r>
            <a:endParaRPr lang="zh-CN" altLang="en-US">
              <a:solidFill>
                <a:schemeClr val="bg1">
                  <a:lumMod val="65000"/>
                </a:schemeClr>
              </a:solidFill>
            </a:endParaRPr>
          </a:p>
          <a:p>
            <a:pPr algn="l"/>
            <a:r>
              <a:rPr lang="zh-CN" altLang="en-US"/>
              <a:t>$ vue init webpack my-project</a:t>
            </a:r>
            <a:endParaRPr lang="zh-CN" altLang="en-US"/>
          </a:p>
          <a:p>
            <a:pPr algn="l"/>
            <a:endParaRPr lang="zh-CN" altLang="en-US">
              <a:solidFill>
                <a:schemeClr val="bg1">
                  <a:lumMod val="65000"/>
                </a:schemeClr>
              </a:solidFill>
            </a:endParaRPr>
          </a:p>
          <a:p>
            <a:pPr algn="l"/>
            <a:r>
              <a:rPr lang="zh-CN" altLang="en-US"/>
              <a:t>$ cd my-project</a:t>
            </a:r>
            <a:endParaRPr lang="zh-CN" altLang="en-US"/>
          </a:p>
          <a:p>
            <a:pPr algn="l"/>
            <a:endParaRPr lang="zh-CN" altLang="en-US">
              <a:solidFill>
                <a:schemeClr val="bg1">
                  <a:lumMod val="65000"/>
                </a:schemeClr>
              </a:solidFill>
              <a:sym typeface="+mn-ea"/>
            </a:endParaRPr>
          </a:p>
          <a:p>
            <a:pPr algn="l"/>
            <a:r>
              <a:rPr lang="zh-CN" altLang="en-US">
                <a:solidFill>
                  <a:schemeClr val="bg1">
                    <a:lumMod val="65000"/>
                  </a:schemeClr>
                </a:solidFill>
                <a:sym typeface="+mn-ea"/>
              </a:rPr>
              <a:t># 安装依赖</a:t>
            </a:r>
            <a:endParaRPr lang="zh-CN" altLang="en-US">
              <a:solidFill>
                <a:schemeClr val="bg1">
                  <a:lumMod val="65000"/>
                </a:schemeClr>
              </a:solidFill>
              <a:sym typeface="+mn-ea"/>
            </a:endParaRPr>
          </a:p>
          <a:p>
            <a:pPr algn="l"/>
            <a:r>
              <a:rPr lang="zh-CN" altLang="en-US"/>
              <a:t>$ npm install</a:t>
            </a:r>
            <a:endParaRPr lang="zh-CN" altLang="en-US"/>
          </a:p>
          <a:p>
            <a:pPr algn="l"/>
            <a:endParaRPr lang="zh-CN" altLang="en-US"/>
          </a:p>
          <a:p>
            <a:pPr algn="l"/>
            <a:r>
              <a:rPr lang="zh-CN" altLang="en-US"/>
              <a:t>$ npm run dev</a:t>
            </a:r>
            <a:endParaRPr lang="zh-CN" altLang="en-US"/>
          </a:p>
        </p:txBody>
      </p:sp>
      <p:sp>
        <p:nvSpPr>
          <p:cNvPr id="10" name="文本框 9"/>
          <p:cNvSpPr txBox="1"/>
          <p:nvPr/>
        </p:nvSpPr>
        <p:spPr>
          <a:xfrm>
            <a:off x="621665" y="532765"/>
            <a:ext cx="4094480" cy="768350"/>
          </a:xfrm>
          <a:prstGeom prst="rect">
            <a:avLst/>
          </a:prstGeom>
          <a:noFill/>
        </p:spPr>
        <p:txBody>
          <a:bodyPr wrap="none" rtlCol="0">
            <a:spAutoFit/>
          </a:bodyPr>
          <a:p>
            <a:pPr algn="l"/>
            <a:r>
              <a:rPr lang="zh-CN" altLang="en-US" sz="4400">
                <a:latin typeface="微软雅黑" panose="020B0503020204020204" charset="-122"/>
                <a:ea typeface="微软雅黑" panose="020B0503020204020204" charset="-122"/>
              </a:rPr>
              <a:t>官方命令行工具</a:t>
            </a:r>
            <a:endParaRPr lang="zh-CN" altLang="en-US" sz="4400">
              <a:latin typeface="微软雅黑" panose="020B0503020204020204" charset="-122"/>
              <a:ea typeface="微软雅黑" panose="020B050302020402020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pic>
        <p:nvPicPr>
          <p:cNvPr id="4" name="图片 3" descr="timg-(1)"/>
          <p:cNvPicPr>
            <a:picLocks noChangeAspect="1"/>
          </p:cNvPicPr>
          <p:nvPr/>
        </p:nvPicPr>
        <p:blipFill>
          <a:blip r:embed="rId2"/>
          <a:stretch>
            <a:fillRect/>
          </a:stretch>
        </p:blipFill>
        <p:spPr>
          <a:xfrm>
            <a:off x="2371725" y="1695450"/>
            <a:ext cx="7619365" cy="2047875"/>
          </a:xfrm>
          <a:prstGeom prst="rect">
            <a:avLst/>
          </a:prstGeom>
        </p:spPr>
      </p:pic>
      <p:sp>
        <p:nvSpPr>
          <p:cNvPr id="5" name="文本框 4"/>
          <p:cNvSpPr txBox="1"/>
          <p:nvPr/>
        </p:nvSpPr>
        <p:spPr>
          <a:xfrm>
            <a:off x="2429510" y="4213225"/>
            <a:ext cx="7332980" cy="922020"/>
          </a:xfrm>
          <a:prstGeom prst="rect">
            <a:avLst/>
          </a:prstGeom>
          <a:noFill/>
        </p:spPr>
        <p:txBody>
          <a:bodyPr wrap="none" rtlCol="0">
            <a:spAutoFit/>
          </a:bodyPr>
          <a:p>
            <a:pPr algn="l"/>
            <a:r>
              <a:rPr lang="zh-CN" altLang="en-US"/>
              <a:t>Node.js 是一个基于 Chrome V8 引擎的 JavaScript 运行环境。 </a:t>
            </a:r>
            <a:endParaRPr lang="zh-CN" altLang="en-US"/>
          </a:p>
          <a:p>
            <a:pPr algn="l"/>
            <a:r>
              <a:rPr lang="zh-CN" altLang="en-US"/>
              <a:t>Node.js 使用了一个事件驱动、非阻塞式 I/O 的模型，使其轻量又高效。 </a:t>
            </a:r>
            <a:endParaRPr lang="zh-CN" altLang="en-US"/>
          </a:p>
          <a:p>
            <a:pPr algn="l"/>
            <a:r>
              <a:rPr lang="zh-CN" altLang="en-US"/>
              <a:t>Node.js 的包管理器 npm，是全球最大的开源库生态系统。</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pic>
        <p:nvPicPr>
          <p:cNvPr id="4" name="图片 3" descr="timg-(1)"/>
          <p:cNvPicPr>
            <a:picLocks noChangeAspect="1"/>
          </p:cNvPicPr>
          <p:nvPr/>
        </p:nvPicPr>
        <p:blipFill>
          <a:blip r:embed="rId2"/>
          <a:stretch>
            <a:fillRect/>
          </a:stretch>
        </p:blipFill>
        <p:spPr>
          <a:xfrm>
            <a:off x="2286635" y="2399030"/>
            <a:ext cx="7619365" cy="2047875"/>
          </a:xfrm>
          <a:prstGeom prst="rect">
            <a:avLst/>
          </a:prstGeom>
        </p:spPr>
      </p:pic>
      <p:pic>
        <p:nvPicPr>
          <p:cNvPr id="5" name="图片 4" descr="0064cTs2jw1ezz4j2z7u9j30dt07iq44"/>
          <p:cNvPicPr>
            <a:picLocks noChangeAspect="1"/>
          </p:cNvPicPr>
          <p:nvPr/>
        </p:nvPicPr>
        <p:blipFill>
          <a:blip r:embed="rId3"/>
          <a:stretch>
            <a:fillRect/>
          </a:stretch>
        </p:blipFill>
        <p:spPr>
          <a:xfrm>
            <a:off x="6812280" y="1170940"/>
            <a:ext cx="1273175" cy="1392555"/>
          </a:xfrm>
          <a:prstGeom prst="rect">
            <a:avLst/>
          </a:prstGeom>
        </p:spPr>
      </p:pic>
      <p:sp>
        <p:nvSpPr>
          <p:cNvPr id="6" name="文本框 5"/>
          <p:cNvSpPr txBox="1"/>
          <p:nvPr/>
        </p:nvSpPr>
        <p:spPr>
          <a:xfrm>
            <a:off x="6594475" y="2352675"/>
            <a:ext cx="1709420" cy="583565"/>
          </a:xfrm>
          <a:prstGeom prst="rect">
            <a:avLst/>
          </a:prstGeom>
          <a:noFill/>
        </p:spPr>
        <p:txBody>
          <a:bodyPr wrap="none" rtlCol="0">
            <a:spAutoFit/>
          </a:bodyPr>
          <a:p>
            <a:r>
              <a:rPr lang="en-US" altLang="zh-CN" sz="3200">
                <a:solidFill>
                  <a:schemeClr val="bg1">
                    <a:lumMod val="85000"/>
                  </a:schemeClr>
                </a:solidFill>
              </a:rPr>
              <a:t>Webpack</a:t>
            </a:r>
            <a:endParaRPr lang="en-US" altLang="zh-CN" sz="3200">
              <a:solidFill>
                <a:schemeClr val="bg1">
                  <a:lumMod val="85000"/>
                </a:schemeClr>
              </a:solidFill>
            </a:endParaRPr>
          </a:p>
        </p:txBody>
      </p:sp>
      <p:pic>
        <p:nvPicPr>
          <p:cNvPr id="8" name="图片 7" descr="timg122"/>
          <p:cNvPicPr>
            <a:picLocks noChangeAspect="1"/>
          </p:cNvPicPr>
          <p:nvPr/>
        </p:nvPicPr>
        <p:blipFill>
          <a:blip r:embed="rId4"/>
          <a:stretch>
            <a:fillRect/>
          </a:stretch>
        </p:blipFill>
        <p:spPr>
          <a:xfrm>
            <a:off x="2922905" y="1092200"/>
            <a:ext cx="824230" cy="1844040"/>
          </a:xfrm>
          <a:prstGeom prst="rect">
            <a:avLst/>
          </a:prstGeom>
        </p:spPr>
      </p:pic>
      <p:pic>
        <p:nvPicPr>
          <p:cNvPr id="10" name="图片 9" descr="timg12333222"/>
          <p:cNvPicPr>
            <a:picLocks noChangeAspect="1"/>
          </p:cNvPicPr>
          <p:nvPr/>
        </p:nvPicPr>
        <p:blipFill>
          <a:blip r:embed="rId5"/>
          <a:stretch>
            <a:fillRect/>
          </a:stretch>
        </p:blipFill>
        <p:spPr>
          <a:xfrm>
            <a:off x="4065270" y="2244725"/>
            <a:ext cx="1772920" cy="691515"/>
          </a:xfrm>
          <a:prstGeom prst="rect">
            <a:avLst/>
          </a:prstGeom>
        </p:spPr>
      </p:pic>
      <p:pic>
        <p:nvPicPr>
          <p:cNvPr id="11" name="图片 10" descr="cb"/>
          <p:cNvPicPr>
            <a:picLocks noChangeAspect="1"/>
          </p:cNvPicPr>
          <p:nvPr/>
        </p:nvPicPr>
        <p:blipFill>
          <a:blip r:embed="rId6"/>
          <a:stretch>
            <a:fillRect/>
          </a:stretch>
        </p:blipFill>
        <p:spPr>
          <a:xfrm>
            <a:off x="2786380" y="3368040"/>
            <a:ext cx="6076315" cy="3561715"/>
          </a:xfrm>
          <a:prstGeom prst="rect">
            <a:avLst/>
          </a:prstGeom>
        </p:spPr>
      </p:pic>
      <p:pic>
        <p:nvPicPr>
          <p:cNvPr id="12" name="图片 11" descr="下载"/>
          <p:cNvPicPr>
            <a:picLocks noChangeAspect="1"/>
          </p:cNvPicPr>
          <p:nvPr/>
        </p:nvPicPr>
        <p:blipFill>
          <a:blip r:embed="rId7"/>
          <a:stretch>
            <a:fillRect/>
          </a:stretch>
        </p:blipFill>
        <p:spPr>
          <a:xfrm>
            <a:off x="8206740" y="4828540"/>
            <a:ext cx="1817370" cy="800735"/>
          </a:xfrm>
          <a:prstGeom prst="rect">
            <a:avLst/>
          </a:prstGeom>
        </p:spPr>
      </p:pic>
      <p:pic>
        <p:nvPicPr>
          <p:cNvPr id="2" name="图片 1" descr="sass"/>
          <p:cNvPicPr>
            <a:picLocks noChangeAspect="1"/>
          </p:cNvPicPr>
          <p:nvPr/>
        </p:nvPicPr>
        <p:blipFill>
          <a:blip r:embed="rId8"/>
          <a:stretch>
            <a:fillRect/>
          </a:stretch>
        </p:blipFill>
        <p:spPr>
          <a:xfrm>
            <a:off x="1705610" y="4601210"/>
            <a:ext cx="1668780" cy="1255395"/>
          </a:xfrm>
          <a:prstGeom prst="rect">
            <a:avLst/>
          </a:prstGeom>
        </p:spPr>
      </p:pic>
      <p:pic>
        <p:nvPicPr>
          <p:cNvPr id="3" name="图片 2" descr="logo"/>
          <p:cNvPicPr>
            <a:picLocks noChangeAspect="1"/>
          </p:cNvPicPr>
          <p:nvPr/>
        </p:nvPicPr>
        <p:blipFill>
          <a:blip r:embed="rId9"/>
          <a:stretch>
            <a:fillRect/>
          </a:stretch>
        </p:blipFill>
        <p:spPr>
          <a:xfrm>
            <a:off x="4567555" y="850900"/>
            <a:ext cx="1270635" cy="127063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pic>
        <p:nvPicPr>
          <p:cNvPr id="4" name="图片 3" descr="sourcetree_rgb_slate"/>
          <p:cNvPicPr>
            <a:picLocks noChangeAspect="1"/>
          </p:cNvPicPr>
          <p:nvPr/>
        </p:nvPicPr>
        <p:blipFill>
          <a:blip r:embed="rId2"/>
          <a:stretch>
            <a:fillRect/>
          </a:stretch>
        </p:blipFill>
        <p:spPr>
          <a:xfrm>
            <a:off x="2632075" y="439420"/>
            <a:ext cx="6927850" cy="1216660"/>
          </a:xfrm>
          <a:prstGeom prst="rect">
            <a:avLst/>
          </a:prstGeom>
        </p:spPr>
      </p:pic>
      <p:sp>
        <p:nvSpPr>
          <p:cNvPr id="5" name="文本框 4"/>
          <p:cNvSpPr txBox="1"/>
          <p:nvPr/>
        </p:nvSpPr>
        <p:spPr>
          <a:xfrm>
            <a:off x="6085205" y="1656080"/>
            <a:ext cx="3319145" cy="368300"/>
          </a:xfrm>
          <a:prstGeom prst="rect">
            <a:avLst/>
          </a:prstGeom>
          <a:noFill/>
        </p:spPr>
        <p:txBody>
          <a:bodyPr wrap="none" rtlCol="0">
            <a:spAutoFit/>
          </a:bodyPr>
          <a:p>
            <a:pPr algn="l"/>
            <a:r>
              <a:rPr lang="zh-CN" altLang="en-US"/>
              <a:t>https://www.sourcetreeapp.com/</a:t>
            </a:r>
            <a:endParaRPr lang="zh-CN" altLang="en-US"/>
          </a:p>
        </p:txBody>
      </p:sp>
      <p:pic>
        <p:nvPicPr>
          <p:cNvPr id="6" name="图片 5" descr="hero-mac-screenshot"/>
          <p:cNvPicPr>
            <a:picLocks noChangeAspect="1"/>
          </p:cNvPicPr>
          <p:nvPr/>
        </p:nvPicPr>
        <p:blipFill>
          <a:blip r:embed="rId3"/>
          <a:stretch>
            <a:fillRect/>
          </a:stretch>
        </p:blipFill>
        <p:spPr>
          <a:xfrm>
            <a:off x="2737485" y="2233295"/>
            <a:ext cx="6666865" cy="41903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3418205" y="2233295"/>
            <a:ext cx="5155565" cy="1014730"/>
          </a:xfrm>
          <a:prstGeom prst="rect">
            <a:avLst/>
          </a:prstGeom>
          <a:noFill/>
        </p:spPr>
        <p:txBody>
          <a:bodyPr wrap="none" rtlCol="0">
            <a:spAutoFit/>
          </a:bodyPr>
          <a:p>
            <a:r>
              <a:rPr lang="en-US" altLang="zh-CN" sz="6000" b="1">
                <a:latin typeface="微软雅黑" panose="020B0503020204020204" charset="-122"/>
                <a:ea typeface="微软雅黑" panose="020B0503020204020204" charset="-122"/>
              </a:rPr>
              <a:t>&lt; HTML 5 /&gt;</a:t>
            </a:r>
            <a:endParaRPr lang="en-US" altLang="zh-CN" sz="6000" b="1">
              <a:latin typeface="微软雅黑" panose="020B0503020204020204" charset="-122"/>
              <a:ea typeface="微软雅黑" panose="020B0503020204020204" charset="-122"/>
            </a:endParaRPr>
          </a:p>
        </p:txBody>
      </p:sp>
      <p:sp>
        <p:nvSpPr>
          <p:cNvPr id="5" name="文本框 4"/>
          <p:cNvSpPr txBox="1"/>
          <p:nvPr/>
        </p:nvSpPr>
        <p:spPr>
          <a:xfrm>
            <a:off x="5031740" y="3229610"/>
            <a:ext cx="1928495" cy="398780"/>
          </a:xfrm>
          <a:prstGeom prst="rect">
            <a:avLst/>
          </a:prstGeom>
          <a:noFill/>
        </p:spPr>
        <p:txBody>
          <a:bodyPr wrap="none" rtlCol="0">
            <a:spAutoFit/>
          </a:bodyPr>
          <a:p>
            <a:pPr algn="l"/>
            <a:r>
              <a:rPr lang="en-US" altLang="zh-CN" sz="2000"/>
              <a:t>Element &amp; Label </a:t>
            </a:r>
            <a:endParaRPr lang="en-US" altLang="zh-CN"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282575" y="648970"/>
            <a:ext cx="9784080" cy="3692525"/>
          </a:xfrm>
          <a:prstGeom prst="rect">
            <a:avLst/>
          </a:prstGeom>
          <a:noFill/>
        </p:spPr>
        <p:txBody>
          <a:bodyPr wrap="none" rtlCol="0">
            <a:spAutoFit/>
          </a:bodyPr>
          <a:p>
            <a:pPr algn="l"/>
            <a:r>
              <a:rPr lang="zh-CN" altLang="en-US"/>
              <a:t>HTML5 中的一些有趣的新特性：</a:t>
            </a:r>
            <a:endParaRPr lang="zh-CN" altLang="en-US"/>
          </a:p>
          <a:p>
            <a:pPr algn="l"/>
            <a:endParaRPr lang="zh-CN" altLang="en-US"/>
          </a:p>
          <a:p>
            <a:pPr algn="l"/>
            <a:endParaRPr lang="zh-CN" altLang="en-US"/>
          </a:p>
          <a:p>
            <a:pPr algn="l"/>
            <a:r>
              <a:rPr lang="en-US" altLang="zh-CN"/>
              <a:t>#  </a:t>
            </a:r>
            <a:r>
              <a:rPr lang="zh-CN" altLang="en-US"/>
              <a:t>用于绘画的 canvas 元素</a:t>
            </a:r>
            <a:endParaRPr lang="zh-CN" altLang="en-US"/>
          </a:p>
          <a:p>
            <a:pPr algn="l"/>
            <a:endParaRPr lang="zh-CN" altLang="en-US"/>
          </a:p>
          <a:p>
            <a:pPr algn="l"/>
            <a:r>
              <a:rPr lang="en-US" altLang="zh-CN"/>
              <a:t>#  </a:t>
            </a:r>
            <a:r>
              <a:rPr lang="zh-CN" altLang="en-US"/>
              <a:t>用于媒介回放的 video 和 audio 元素</a:t>
            </a:r>
            <a:endParaRPr lang="zh-CN" altLang="en-US"/>
          </a:p>
          <a:p>
            <a:pPr algn="l"/>
            <a:endParaRPr lang="en-US" altLang="zh-CN"/>
          </a:p>
          <a:p>
            <a:pPr algn="l"/>
            <a:r>
              <a:rPr lang="en-US" altLang="zh-CN"/>
              <a:t>#  </a:t>
            </a:r>
            <a:r>
              <a:rPr lang="zh-CN" altLang="en-US"/>
              <a:t>对本地离线存储的更好的支持</a:t>
            </a:r>
            <a:endParaRPr lang="zh-CN" altLang="en-US"/>
          </a:p>
          <a:p>
            <a:pPr algn="l"/>
            <a:r>
              <a:rPr lang="en-US" altLang="zh-CN"/>
              <a:t>	</a:t>
            </a:r>
            <a:r>
              <a:rPr lang="en-US" altLang="zh-CN">
                <a:solidFill>
                  <a:schemeClr val="bg1">
                    <a:lumMod val="65000"/>
                  </a:schemeClr>
                </a:solidFill>
              </a:rPr>
              <a:t>web Stroage，包括：Session Stroage和Local Stroage，</a:t>
            </a:r>
            <a:endParaRPr lang="en-US" altLang="zh-CN">
              <a:solidFill>
                <a:schemeClr val="bg1">
                  <a:lumMod val="65000"/>
                </a:schemeClr>
              </a:solidFill>
            </a:endParaRPr>
          </a:p>
          <a:p>
            <a:pPr algn="l"/>
            <a:endParaRPr lang="en-US" altLang="zh-CN">
              <a:solidFill>
                <a:schemeClr val="bg1">
                  <a:lumMod val="65000"/>
                </a:schemeClr>
              </a:solidFill>
            </a:endParaRPr>
          </a:p>
          <a:p>
            <a:pPr algn="l"/>
            <a:r>
              <a:rPr lang="en-US" altLang="zh-CN"/>
              <a:t>#  </a:t>
            </a:r>
            <a:r>
              <a:rPr lang="zh-CN" altLang="en-US"/>
              <a:t>新的特殊内容元素，比如 article、footer、header、nav、section</a:t>
            </a:r>
            <a:endParaRPr lang="zh-CN" altLang="en-US"/>
          </a:p>
          <a:p>
            <a:pPr algn="l"/>
            <a:r>
              <a:rPr lang="en-US" altLang="zh-CN"/>
              <a:t>	</a:t>
            </a:r>
            <a:r>
              <a:rPr altLang="zh-CN">
                <a:solidFill>
                  <a:schemeClr val="bg1">
                    <a:lumMod val="65000"/>
                  </a:schemeClr>
                </a:solidFill>
              </a:rPr>
              <a:t>语义化的网页的好处，最主要的就是对搜索引擎友好，有了良好的结构和语义你的网页</a:t>
            </a:r>
            <a:endParaRPr altLang="zh-CN">
              <a:solidFill>
                <a:schemeClr val="bg1">
                  <a:lumMod val="65000"/>
                </a:schemeClr>
              </a:solidFill>
            </a:endParaRPr>
          </a:p>
          <a:p>
            <a:pPr algn="l"/>
            <a:r>
              <a:rPr lang="en-US">
                <a:solidFill>
                  <a:schemeClr val="bg1">
                    <a:lumMod val="65000"/>
                  </a:schemeClr>
                </a:solidFill>
              </a:rPr>
              <a:t>	</a:t>
            </a:r>
            <a:r>
              <a:rPr altLang="zh-CN">
                <a:solidFill>
                  <a:schemeClr val="bg1">
                    <a:lumMod val="65000"/>
                  </a:schemeClr>
                </a:solidFill>
              </a:rPr>
              <a:t>内容自然容易被搜索引擎抓取，你网站的推广便可以省下不少的功夫。</a:t>
            </a:r>
            <a:endParaRPr altLang="zh-CN">
              <a:solidFill>
                <a:schemeClr val="bg1">
                  <a:lumMod val="65000"/>
                </a:schemeClr>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4239895" y="2214880"/>
            <a:ext cx="3357245" cy="1014730"/>
          </a:xfrm>
          <a:prstGeom prst="rect">
            <a:avLst/>
          </a:prstGeom>
          <a:noFill/>
        </p:spPr>
        <p:txBody>
          <a:bodyPr wrap="none" rtlCol="0">
            <a:spAutoFit/>
          </a:bodyPr>
          <a:p>
            <a:r>
              <a:rPr lang="en-US" altLang="zh-CN" sz="6000" b="1">
                <a:latin typeface="微软雅黑" panose="020B0503020204020204" charset="-122"/>
                <a:ea typeface="微软雅黑" panose="020B0503020204020204" charset="-122"/>
              </a:rPr>
              <a:t>{ CSS 3 }</a:t>
            </a:r>
            <a:endParaRPr lang="en-US" altLang="zh-CN" sz="6000" b="1">
              <a:latin typeface="微软雅黑" panose="020B0503020204020204" charset="-122"/>
              <a:ea typeface="微软雅黑" panose="020B0503020204020204" charset="-122"/>
            </a:endParaRPr>
          </a:p>
        </p:txBody>
      </p:sp>
      <p:sp>
        <p:nvSpPr>
          <p:cNvPr id="5" name="文本框 4"/>
          <p:cNvSpPr txBox="1"/>
          <p:nvPr/>
        </p:nvSpPr>
        <p:spPr>
          <a:xfrm>
            <a:off x="4566920" y="3229610"/>
            <a:ext cx="2703195" cy="706755"/>
          </a:xfrm>
          <a:prstGeom prst="rect">
            <a:avLst/>
          </a:prstGeom>
          <a:noFill/>
        </p:spPr>
        <p:txBody>
          <a:bodyPr wrap="none" rtlCol="0">
            <a:spAutoFit/>
          </a:bodyPr>
          <a:p>
            <a:pPr algn="l"/>
            <a:r>
              <a:rPr lang="en-US" altLang="zh-CN" sz="2000">
                <a:sym typeface="+mn-ea"/>
              </a:rPr>
              <a:t> Pseudo class &amp; selector </a:t>
            </a:r>
            <a:endParaRPr lang="en-US" altLang="zh-CN" sz="2000"/>
          </a:p>
          <a:p>
            <a:pPr algn="l"/>
            <a:endParaRPr lang="en-US" altLang="zh-CN"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文本框 3"/>
          <p:cNvSpPr txBox="1"/>
          <p:nvPr/>
        </p:nvSpPr>
        <p:spPr>
          <a:xfrm>
            <a:off x="367030" y="2473960"/>
            <a:ext cx="1587500" cy="368300"/>
          </a:xfrm>
          <a:prstGeom prst="rect">
            <a:avLst/>
          </a:prstGeom>
          <a:noFill/>
        </p:spPr>
        <p:txBody>
          <a:bodyPr wrap="none" rtlCol="0">
            <a:spAutoFit/>
          </a:bodyPr>
          <a:p>
            <a:r>
              <a:rPr lang="en-US" altLang="zh-CN"/>
              <a:t>::before, ::after</a:t>
            </a:r>
            <a:endParaRPr lang="en-US" altLang="zh-CN"/>
          </a:p>
        </p:txBody>
      </p:sp>
      <p:sp>
        <p:nvSpPr>
          <p:cNvPr id="5" name="文本框 4"/>
          <p:cNvSpPr txBox="1"/>
          <p:nvPr/>
        </p:nvSpPr>
        <p:spPr>
          <a:xfrm>
            <a:off x="395605" y="1158240"/>
            <a:ext cx="1437005" cy="368300"/>
          </a:xfrm>
          <a:prstGeom prst="rect">
            <a:avLst/>
          </a:prstGeom>
          <a:noFill/>
        </p:spPr>
        <p:txBody>
          <a:bodyPr wrap="none" rtlCol="0">
            <a:spAutoFit/>
          </a:bodyPr>
          <a:p>
            <a:r>
              <a:rPr lang="en-US" altLang="zh-CN"/>
              <a:t>:not() </a:t>
            </a:r>
            <a:r>
              <a:rPr lang="zh-CN" altLang="zh-CN"/>
              <a:t>选择符</a:t>
            </a:r>
            <a:endParaRPr lang="zh-CN" altLang="zh-CN"/>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5149</Words>
  <Application>WPS 演示</Application>
  <PresentationFormat>宽屏</PresentationFormat>
  <Paragraphs>384</Paragraphs>
  <Slides>29</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29</vt:i4>
      </vt:variant>
    </vt:vector>
  </HeadingPairs>
  <TitlesOfParts>
    <vt:vector size="36" baseType="lpstr">
      <vt:lpstr>Arial</vt:lpstr>
      <vt:lpstr>宋体</vt:lpstr>
      <vt:lpstr>Wingdings</vt:lpstr>
      <vt:lpstr>微软雅黑</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less 安装与使用(一)</vt:lpstr>
      <vt:lpstr>less 安装与使用（二）</vt:lpstr>
      <vt:lpstr>less的注释</vt:lpstr>
      <vt:lpstr>less变量</vt:lpstr>
      <vt:lpstr>less 混合</vt:lpstr>
      <vt:lpstr>less 嵌套规则</vt:lpstr>
      <vt:lpstr>less 运算</vt:lpstr>
      <vt:lpstr>less 匹配模式</vt:lpstr>
      <vt:lpstr>less @arguments变量</vt:lpstr>
      <vt:lpstr>less 避免编译</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41</cp:revision>
  <dcterms:created xsi:type="dcterms:W3CDTF">2015-05-05T08:02:00Z</dcterms:created>
  <dcterms:modified xsi:type="dcterms:W3CDTF">2017-08-15T13:42:12Z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2052-10.1.0.6206</vt:lpwstr>
  </property>
</Properties>
</file>

<file path=docProps/thumbnail.jpeg>
</file>